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1" r:id="rId1"/>
  </p:sldMasterIdLst>
  <p:notesMasterIdLst>
    <p:notesMasterId r:id="rId14"/>
  </p:notesMasterIdLst>
  <p:sldIdLst>
    <p:sldId id="329" r:id="rId2"/>
    <p:sldId id="257" r:id="rId3"/>
    <p:sldId id="260" r:id="rId4"/>
    <p:sldId id="261" r:id="rId5"/>
    <p:sldId id="258" r:id="rId6"/>
    <p:sldId id="259" r:id="rId7"/>
    <p:sldId id="262" r:id="rId8"/>
    <p:sldId id="263" r:id="rId9"/>
    <p:sldId id="264" r:id="rId10"/>
    <p:sldId id="265" r:id="rId11"/>
    <p:sldId id="324"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E785"/>
    <a:srgbClr val="17F121"/>
    <a:srgbClr val="1F7109"/>
    <a:srgbClr val="6A3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3CAF8-5E32-48B2-92E2-334F8CDE505B}" v="4" dt="2025-08-29T08:10:09.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to Botshelo" userId="05d9333c5803bf4b" providerId="LiveId" clId="{10AFFA81-AC87-423D-B549-E88069AE0E5E}"/>
    <pc:docChg chg="undo custSel modSld">
      <pc:chgData name="Thato Botshelo" userId="05d9333c5803bf4b" providerId="LiveId" clId="{10AFFA81-AC87-423D-B549-E88069AE0E5E}" dt="2025-08-06T12:37:59.472" v="149" actId="208"/>
      <pc:docMkLst>
        <pc:docMk/>
      </pc:docMkLst>
      <pc:sldChg chg="addSp delSp modSp mod">
        <pc:chgData name="Thato Botshelo" userId="05d9333c5803bf4b" providerId="LiveId" clId="{10AFFA81-AC87-423D-B549-E88069AE0E5E}" dt="2025-08-06T12:37:59.472" v="149" actId="208"/>
        <pc:sldMkLst>
          <pc:docMk/>
          <pc:sldMk cId="4202252040" sldId="328"/>
        </pc:sldMkLst>
      </pc:sldChg>
      <pc:sldChg chg="modSp mod">
        <pc:chgData name="Thato Botshelo" userId="05d9333c5803bf4b" providerId="LiveId" clId="{10AFFA81-AC87-423D-B549-E88069AE0E5E}" dt="2025-08-06T12:28:34.574" v="0" actId="207"/>
        <pc:sldMkLst>
          <pc:docMk/>
          <pc:sldMk cId="4037859518" sldId="329"/>
        </pc:sldMkLst>
        <pc:spChg chg="mod">
          <ac:chgData name="Thato Botshelo" userId="05d9333c5803bf4b" providerId="LiveId" clId="{10AFFA81-AC87-423D-B549-E88069AE0E5E}" dt="2025-08-06T12:28:34.574" v="0" actId="207"/>
          <ac:spMkLst>
            <pc:docMk/>
            <pc:sldMk cId="4037859518" sldId="329"/>
            <ac:spMk id="5" creationId="{7D4E1E16-BDBF-F014-5ED3-4E9701F508A5}"/>
          </ac:spMkLst>
        </pc:spChg>
      </pc:sldChg>
    </pc:docChg>
  </pc:docChgLst>
  <pc:docChgLst>
    <pc:chgData name="Thato Botshelo" userId="05d9333c5803bf4b" providerId="LiveId" clId="{3473CAF8-5E32-48B2-92E2-334F8CDE505B}"/>
    <pc:docChg chg="undo custSel delSld modSld">
      <pc:chgData name="Thato Botshelo" userId="05d9333c5803bf4b" providerId="LiveId" clId="{3473CAF8-5E32-48B2-92E2-334F8CDE505B}" dt="2025-08-29T08:16:17.977" v="49" actId="2696"/>
      <pc:docMkLst>
        <pc:docMk/>
      </pc:docMkLst>
      <pc:sldChg chg="addSp modSp mod">
        <pc:chgData name="Thato Botshelo" userId="05d9333c5803bf4b" providerId="LiveId" clId="{3473CAF8-5E32-48B2-92E2-334F8CDE505B}" dt="2025-08-29T08:11:18.126" v="48" actId="20577"/>
        <pc:sldMkLst>
          <pc:docMk/>
          <pc:sldMk cId="1423706962" sldId="258"/>
        </pc:sldMkLst>
        <pc:spChg chg="mod">
          <ac:chgData name="Thato Botshelo" userId="05d9333c5803bf4b" providerId="LiveId" clId="{3473CAF8-5E32-48B2-92E2-334F8CDE505B}" dt="2025-08-29T08:10:09.985" v="18"/>
          <ac:spMkLst>
            <pc:docMk/>
            <pc:sldMk cId="1423706962" sldId="258"/>
            <ac:spMk id="4" creationId="{B4E74C91-C9F5-A50E-E780-D408D67CD557}"/>
          </ac:spMkLst>
        </pc:spChg>
        <pc:spChg chg="mod">
          <ac:chgData name="Thato Botshelo" userId="05d9333c5803bf4b" providerId="LiveId" clId="{3473CAF8-5E32-48B2-92E2-334F8CDE505B}" dt="2025-08-29T08:10:09.985" v="18"/>
          <ac:spMkLst>
            <pc:docMk/>
            <pc:sldMk cId="1423706962" sldId="258"/>
            <ac:spMk id="10" creationId="{95135256-E872-A636-66E8-6327113168EE}"/>
          </ac:spMkLst>
        </pc:spChg>
        <pc:spChg chg="mod">
          <ac:chgData name="Thato Botshelo" userId="05d9333c5803bf4b" providerId="LiveId" clId="{3473CAF8-5E32-48B2-92E2-334F8CDE505B}" dt="2025-08-29T08:10:09.985" v="18"/>
          <ac:spMkLst>
            <pc:docMk/>
            <pc:sldMk cId="1423706962" sldId="258"/>
            <ac:spMk id="11" creationId="{9B73512F-159C-73C4-DA98-F51C15E01302}"/>
          </ac:spMkLst>
        </pc:spChg>
        <pc:spChg chg="mod">
          <ac:chgData name="Thato Botshelo" userId="05d9333c5803bf4b" providerId="LiveId" clId="{3473CAF8-5E32-48B2-92E2-334F8CDE505B}" dt="2025-08-29T08:10:09.985" v="18"/>
          <ac:spMkLst>
            <pc:docMk/>
            <pc:sldMk cId="1423706962" sldId="258"/>
            <ac:spMk id="14" creationId="{5B5EBB97-9CBC-2037-E9F0-C70729B6B70C}"/>
          </ac:spMkLst>
        </pc:spChg>
        <pc:spChg chg="mod">
          <ac:chgData name="Thato Botshelo" userId="05d9333c5803bf4b" providerId="LiveId" clId="{3473CAF8-5E32-48B2-92E2-334F8CDE505B}" dt="2025-08-29T08:10:09.985" v="18"/>
          <ac:spMkLst>
            <pc:docMk/>
            <pc:sldMk cId="1423706962" sldId="258"/>
            <ac:spMk id="16" creationId="{ACF2E1DB-15A1-8097-2231-29383D4F7239}"/>
          </ac:spMkLst>
        </pc:spChg>
        <pc:spChg chg="mod">
          <ac:chgData name="Thato Botshelo" userId="05d9333c5803bf4b" providerId="LiveId" clId="{3473CAF8-5E32-48B2-92E2-334F8CDE505B}" dt="2025-08-29T08:10:09.985" v="18"/>
          <ac:spMkLst>
            <pc:docMk/>
            <pc:sldMk cId="1423706962" sldId="258"/>
            <ac:spMk id="17" creationId="{C609B4A5-0553-5A37-8371-C4F631FD0A5B}"/>
          </ac:spMkLst>
        </pc:spChg>
        <pc:spChg chg="mod">
          <ac:chgData name="Thato Botshelo" userId="05d9333c5803bf4b" providerId="LiveId" clId="{3473CAF8-5E32-48B2-92E2-334F8CDE505B}" dt="2025-08-29T08:10:09.985" v="18"/>
          <ac:spMkLst>
            <pc:docMk/>
            <pc:sldMk cId="1423706962" sldId="258"/>
            <ac:spMk id="18" creationId="{8AA89294-ACA4-7D67-0F2B-EADCB0C46042}"/>
          </ac:spMkLst>
        </pc:spChg>
        <pc:spChg chg="mod">
          <ac:chgData name="Thato Botshelo" userId="05d9333c5803bf4b" providerId="LiveId" clId="{3473CAF8-5E32-48B2-92E2-334F8CDE505B}" dt="2025-08-29T08:03:53.885" v="2" actId="1076"/>
          <ac:spMkLst>
            <pc:docMk/>
            <pc:sldMk cId="1423706962" sldId="258"/>
            <ac:spMk id="19" creationId="{57F57CC4-F1A0-58A1-99EE-B3AEF465A107}"/>
          </ac:spMkLst>
        </pc:spChg>
        <pc:spChg chg="mod">
          <ac:chgData name="Thato Botshelo" userId="05d9333c5803bf4b" providerId="LiveId" clId="{3473CAF8-5E32-48B2-92E2-334F8CDE505B}" dt="2025-08-29T08:08:00.497" v="11" actId="1076"/>
          <ac:spMkLst>
            <pc:docMk/>
            <pc:sldMk cId="1423706962" sldId="258"/>
            <ac:spMk id="23" creationId="{493E3C5F-6B05-1CFC-C789-5D9F3881CDC8}"/>
          </ac:spMkLst>
        </pc:spChg>
        <pc:spChg chg="mod">
          <ac:chgData name="Thato Botshelo" userId="05d9333c5803bf4b" providerId="LiveId" clId="{3473CAF8-5E32-48B2-92E2-334F8CDE505B}" dt="2025-08-29T08:08:06.233" v="13" actId="571"/>
          <ac:spMkLst>
            <pc:docMk/>
            <pc:sldMk cId="1423706962" sldId="258"/>
            <ac:spMk id="24" creationId="{4D0FC104-5EDE-0DCF-F04D-0C8404D0A0BD}"/>
          </ac:spMkLst>
        </pc:spChg>
        <pc:spChg chg="mod">
          <ac:chgData name="Thato Botshelo" userId="05d9333c5803bf4b" providerId="LiveId" clId="{3473CAF8-5E32-48B2-92E2-334F8CDE505B}" dt="2025-08-29T08:08:06.233" v="13" actId="571"/>
          <ac:spMkLst>
            <pc:docMk/>
            <pc:sldMk cId="1423706962" sldId="258"/>
            <ac:spMk id="27" creationId="{1FF2D91A-B271-8CBB-91CC-8A3E1FF79217}"/>
          </ac:spMkLst>
        </pc:spChg>
        <pc:spChg chg="mod">
          <ac:chgData name="Thato Botshelo" userId="05d9333c5803bf4b" providerId="LiveId" clId="{3473CAF8-5E32-48B2-92E2-334F8CDE505B}" dt="2025-08-29T08:10:09.985" v="18"/>
          <ac:spMkLst>
            <pc:docMk/>
            <pc:sldMk cId="1423706962" sldId="258"/>
            <ac:spMk id="28" creationId="{19807E8B-DA05-2070-D910-60019D71459F}"/>
          </ac:spMkLst>
        </pc:spChg>
        <pc:spChg chg="mod">
          <ac:chgData name="Thato Botshelo" userId="05d9333c5803bf4b" providerId="LiveId" clId="{3473CAF8-5E32-48B2-92E2-334F8CDE505B}" dt="2025-08-29T08:08:06.233" v="13" actId="571"/>
          <ac:spMkLst>
            <pc:docMk/>
            <pc:sldMk cId="1423706962" sldId="258"/>
            <ac:spMk id="31" creationId="{19544A2E-B2D7-2EEA-AF86-7220B2F22BDA}"/>
          </ac:spMkLst>
        </pc:spChg>
        <pc:spChg chg="mod">
          <ac:chgData name="Thato Botshelo" userId="05d9333c5803bf4b" providerId="LiveId" clId="{3473CAF8-5E32-48B2-92E2-334F8CDE505B}" dt="2025-08-29T08:08:06.233" v="13" actId="571"/>
          <ac:spMkLst>
            <pc:docMk/>
            <pc:sldMk cId="1423706962" sldId="258"/>
            <ac:spMk id="32" creationId="{7E3CAB95-03B9-A6AF-6B22-9A1F4382FCA4}"/>
          </ac:spMkLst>
        </pc:spChg>
        <pc:spChg chg="mod">
          <ac:chgData name="Thato Botshelo" userId="05d9333c5803bf4b" providerId="LiveId" clId="{3473CAF8-5E32-48B2-92E2-334F8CDE505B}" dt="2025-08-29T08:08:06.233" v="13" actId="571"/>
          <ac:spMkLst>
            <pc:docMk/>
            <pc:sldMk cId="1423706962" sldId="258"/>
            <ac:spMk id="33" creationId="{73EDFB89-906B-54AF-59AB-9BBCB61F38C7}"/>
          </ac:spMkLst>
        </pc:spChg>
        <pc:spChg chg="mod">
          <ac:chgData name="Thato Botshelo" userId="05d9333c5803bf4b" providerId="LiveId" clId="{3473CAF8-5E32-48B2-92E2-334F8CDE505B}" dt="2025-08-29T08:08:06.233" v="13" actId="571"/>
          <ac:spMkLst>
            <pc:docMk/>
            <pc:sldMk cId="1423706962" sldId="258"/>
            <ac:spMk id="34" creationId="{98ECAACE-D98D-EC69-7A39-71862E4CCC97}"/>
          </ac:spMkLst>
        </pc:spChg>
        <pc:spChg chg="mod">
          <ac:chgData name="Thato Botshelo" userId="05d9333c5803bf4b" providerId="LiveId" clId="{3473CAF8-5E32-48B2-92E2-334F8CDE505B}" dt="2025-08-29T08:08:06.233" v="13" actId="571"/>
          <ac:spMkLst>
            <pc:docMk/>
            <pc:sldMk cId="1423706962" sldId="258"/>
            <ac:spMk id="36" creationId="{DAA2963B-29AF-44DE-FA52-579BC9C7B87F}"/>
          </ac:spMkLst>
        </pc:spChg>
        <pc:spChg chg="mod">
          <ac:chgData name="Thato Botshelo" userId="05d9333c5803bf4b" providerId="LiveId" clId="{3473CAF8-5E32-48B2-92E2-334F8CDE505B}" dt="2025-08-29T08:08:06.233" v="13" actId="571"/>
          <ac:spMkLst>
            <pc:docMk/>
            <pc:sldMk cId="1423706962" sldId="258"/>
            <ac:spMk id="37" creationId="{A0FC7768-5DF9-212B-9002-B1E803B8EBAD}"/>
          </ac:spMkLst>
        </pc:spChg>
        <pc:spChg chg="mod">
          <ac:chgData name="Thato Botshelo" userId="05d9333c5803bf4b" providerId="LiveId" clId="{3473CAF8-5E32-48B2-92E2-334F8CDE505B}" dt="2025-08-29T08:08:06.233" v="13" actId="571"/>
          <ac:spMkLst>
            <pc:docMk/>
            <pc:sldMk cId="1423706962" sldId="258"/>
            <ac:spMk id="38" creationId="{BCBC2686-DC28-8F47-D4A4-182C3BA9C165}"/>
          </ac:spMkLst>
        </pc:spChg>
        <pc:spChg chg="mod">
          <ac:chgData name="Thato Botshelo" userId="05d9333c5803bf4b" providerId="LiveId" clId="{3473CAF8-5E32-48B2-92E2-334F8CDE505B}" dt="2025-08-29T08:08:06.233" v="13" actId="571"/>
          <ac:spMkLst>
            <pc:docMk/>
            <pc:sldMk cId="1423706962" sldId="258"/>
            <ac:spMk id="39" creationId="{B362C16C-BCE4-71AB-7A91-8DD107D572F9}"/>
          </ac:spMkLst>
        </pc:spChg>
        <pc:spChg chg="mod">
          <ac:chgData name="Thato Botshelo" userId="05d9333c5803bf4b" providerId="LiveId" clId="{3473CAF8-5E32-48B2-92E2-334F8CDE505B}" dt="2025-08-29T08:08:23.571" v="15" actId="1076"/>
          <ac:spMkLst>
            <pc:docMk/>
            <pc:sldMk cId="1423706962" sldId="258"/>
            <ac:spMk id="40" creationId="{11F44573-7124-9D7A-A6BA-B9C27A304FF2}"/>
          </ac:spMkLst>
        </pc:spChg>
        <pc:spChg chg="add mod">
          <ac:chgData name="Thato Botshelo" userId="05d9333c5803bf4b" providerId="LiveId" clId="{3473CAF8-5E32-48B2-92E2-334F8CDE505B}" dt="2025-08-29T08:10:09.985" v="18"/>
          <ac:spMkLst>
            <pc:docMk/>
            <pc:sldMk cId="1423706962" sldId="258"/>
            <ac:spMk id="41" creationId="{0387FC71-FC57-A515-D9E2-57447125BC2C}"/>
          </ac:spMkLst>
        </pc:spChg>
        <pc:spChg chg="add mod">
          <ac:chgData name="Thato Botshelo" userId="05d9333c5803bf4b" providerId="LiveId" clId="{3473CAF8-5E32-48B2-92E2-334F8CDE505B}" dt="2025-08-29T08:10:09.985" v="18"/>
          <ac:spMkLst>
            <pc:docMk/>
            <pc:sldMk cId="1423706962" sldId="258"/>
            <ac:spMk id="42" creationId="{C8EFA9FD-5FCF-121B-01B8-C57E12DBF3F6}"/>
          </ac:spMkLst>
        </pc:spChg>
        <pc:spChg chg="mod">
          <ac:chgData name="Thato Botshelo" userId="05d9333c5803bf4b" providerId="LiveId" clId="{3473CAF8-5E32-48B2-92E2-334F8CDE505B}" dt="2025-08-29T08:11:18.126" v="48" actId="20577"/>
          <ac:spMkLst>
            <pc:docMk/>
            <pc:sldMk cId="1423706962" sldId="258"/>
            <ac:spMk id="43" creationId="{E32E16A3-C5B9-35F4-36BA-11C3446C11FD}"/>
          </ac:spMkLst>
        </pc:spChg>
        <pc:grpChg chg="mod">
          <ac:chgData name="Thato Botshelo" userId="05d9333c5803bf4b" providerId="LiveId" clId="{3473CAF8-5E32-48B2-92E2-334F8CDE505B}" dt="2025-08-29T08:03:36.941" v="1" actId="1076"/>
          <ac:grpSpMkLst>
            <pc:docMk/>
            <pc:sldMk cId="1423706962" sldId="258"/>
            <ac:grpSpMk id="9" creationId="{0F61DF10-1F37-C8AA-5442-C3640B0969C5}"/>
          </ac:grpSpMkLst>
        </pc:grpChg>
        <pc:cxnChg chg="mod">
          <ac:chgData name="Thato Botshelo" userId="05d9333c5803bf4b" providerId="LiveId" clId="{3473CAF8-5E32-48B2-92E2-334F8CDE505B}" dt="2025-08-29T08:03:36.941" v="1" actId="1076"/>
          <ac:cxnSpMkLst>
            <pc:docMk/>
            <pc:sldMk cId="1423706962" sldId="258"/>
            <ac:cxnSpMk id="8" creationId="{37F3EED9-B527-DCAD-E30F-4C5E8136C5E7}"/>
          </ac:cxnSpMkLst>
        </pc:cxnChg>
      </pc:sldChg>
      <pc:sldChg chg="del">
        <pc:chgData name="Thato Botshelo" userId="05d9333c5803bf4b" providerId="LiveId" clId="{3473CAF8-5E32-48B2-92E2-334F8CDE505B}" dt="2025-08-29T08:16:17.977" v="49" actId="2696"/>
        <pc:sldMkLst>
          <pc:docMk/>
          <pc:sldMk cId="4202252040" sldId="328"/>
        </pc:sldMkLst>
      </pc:sldChg>
    </pc:docChg>
  </pc:docChgLst>
  <pc:docChgLst>
    <pc:chgData name="Thato Botshelo" userId="05d9333c5803bf4b" providerId="LiveId" clId="{B682C7BA-99D1-4C8E-965E-5F1B9886A04E}"/>
    <pc:docChg chg="undo custSel addSld modSld">
      <pc:chgData name="Thato Botshelo" userId="05d9333c5803bf4b" providerId="LiveId" clId="{B682C7BA-99D1-4C8E-965E-5F1B9886A04E}" dt="2025-05-16T13:19:49.723" v="79" actId="14100"/>
      <pc:docMkLst>
        <pc:docMk/>
      </pc:docMkLst>
      <pc:sldChg chg="addSp delSp modSp mod">
        <pc:chgData name="Thato Botshelo" userId="05d9333c5803bf4b" providerId="LiveId" clId="{B682C7BA-99D1-4C8E-965E-5F1B9886A04E}" dt="2025-05-14T17:45:15.183" v="74" actId="478"/>
        <pc:sldMkLst>
          <pc:docMk/>
          <pc:sldMk cId="1998391250" sldId="259"/>
        </pc:sldMkLst>
      </pc:sldChg>
      <pc:sldChg chg="addSp modSp mod">
        <pc:chgData name="Thato Botshelo" userId="05d9333c5803bf4b" providerId="LiveId" clId="{B682C7BA-99D1-4C8E-965E-5F1B9886A04E}" dt="2025-05-16T13:19:49.723" v="79" actId="14100"/>
        <pc:sldMkLst>
          <pc:docMk/>
          <pc:sldMk cId="4037859518" sldId="329"/>
        </pc:sldMkLst>
      </pc:sldChg>
      <pc:sldChg chg="addSp delSp modSp add mod">
        <pc:chgData name="Thato Botshelo" userId="05d9333c5803bf4b" providerId="LiveId" clId="{B682C7BA-99D1-4C8E-965E-5F1B9886A04E}" dt="2025-05-16T13:19:28.533" v="75" actId="21"/>
        <pc:sldMkLst>
          <pc:docMk/>
          <pc:sldMk cId="738724170" sldId="330"/>
        </pc:sldMkLst>
      </pc:sldChg>
    </pc:docChg>
  </pc:docChgLst>
  <pc:docChgLst>
    <pc:chgData name="Thato Botshelo" userId="05d9333c5803bf4b" providerId="LiveId" clId="{CE687795-9D9D-4673-AFCC-400C0851D691}"/>
    <pc:docChg chg="undo redo custSel delSld modSld">
      <pc:chgData name="Thato Botshelo" userId="05d9333c5803bf4b" providerId="LiveId" clId="{CE687795-9D9D-4673-AFCC-400C0851D691}" dt="2025-06-03T18:17:46.201" v="393" actId="207"/>
      <pc:docMkLst>
        <pc:docMk/>
      </pc:docMkLst>
      <pc:sldChg chg="addSp delSp modSp mod">
        <pc:chgData name="Thato Botshelo" userId="05d9333c5803bf4b" providerId="LiveId" clId="{CE687795-9D9D-4673-AFCC-400C0851D691}" dt="2025-06-03T17:46:37.019" v="155" actId="1076"/>
        <pc:sldMkLst>
          <pc:docMk/>
          <pc:sldMk cId="1423706962" sldId="258"/>
        </pc:sldMkLst>
      </pc:sldChg>
      <pc:sldChg chg="delSp modSp mod">
        <pc:chgData name="Thato Botshelo" userId="05d9333c5803bf4b" providerId="LiveId" clId="{CE687795-9D9D-4673-AFCC-400C0851D691}" dt="2025-06-03T17:54:01.353" v="157" actId="20577"/>
        <pc:sldMkLst>
          <pc:docMk/>
          <pc:sldMk cId="1998391250" sldId="259"/>
        </pc:sldMkLst>
      </pc:sldChg>
      <pc:sldChg chg="modSp mod">
        <pc:chgData name="Thato Botshelo" userId="05d9333c5803bf4b" providerId="LiveId" clId="{CE687795-9D9D-4673-AFCC-400C0851D691}" dt="2025-05-31T16:14:51.098" v="47" actId="207"/>
        <pc:sldMkLst>
          <pc:docMk/>
          <pc:sldMk cId="4053922399" sldId="260"/>
        </pc:sldMkLst>
      </pc:sldChg>
      <pc:sldChg chg="modSp mod">
        <pc:chgData name="Thato Botshelo" userId="05d9333c5803bf4b" providerId="LiveId" clId="{CE687795-9D9D-4673-AFCC-400C0851D691}" dt="2025-05-31T16:15:11.410" v="49" actId="208"/>
        <pc:sldMkLst>
          <pc:docMk/>
          <pc:sldMk cId="3453157073" sldId="261"/>
        </pc:sldMkLst>
      </pc:sldChg>
      <pc:sldChg chg="addSp delSp modSp mod">
        <pc:chgData name="Thato Botshelo" userId="05d9333c5803bf4b" providerId="LiveId" clId="{CE687795-9D9D-4673-AFCC-400C0851D691}" dt="2025-06-03T18:16:12.620" v="379" actId="21"/>
        <pc:sldMkLst>
          <pc:docMk/>
          <pc:sldMk cId="3471182853" sldId="262"/>
        </pc:sldMkLst>
      </pc:sldChg>
      <pc:sldChg chg="modSp mod">
        <pc:chgData name="Thato Botshelo" userId="05d9333c5803bf4b" providerId="LiveId" clId="{CE687795-9D9D-4673-AFCC-400C0851D691}" dt="2025-06-03T18:15:50.931" v="378" actId="208"/>
        <pc:sldMkLst>
          <pc:docMk/>
          <pc:sldMk cId="4023622313" sldId="263"/>
        </pc:sldMkLst>
      </pc:sldChg>
      <pc:sldChg chg="modSp mod">
        <pc:chgData name="Thato Botshelo" userId="05d9333c5803bf4b" providerId="LiveId" clId="{CE687795-9D9D-4673-AFCC-400C0851D691}" dt="2025-06-03T18:15:19.225" v="374" actId="208"/>
        <pc:sldMkLst>
          <pc:docMk/>
          <pc:sldMk cId="3377622822" sldId="264"/>
        </pc:sldMkLst>
      </pc:sldChg>
      <pc:sldChg chg="modSp mod">
        <pc:chgData name="Thato Botshelo" userId="05d9333c5803bf4b" providerId="LiveId" clId="{CE687795-9D9D-4673-AFCC-400C0851D691}" dt="2025-06-03T18:17:46.201" v="393" actId="207"/>
        <pc:sldMkLst>
          <pc:docMk/>
          <pc:sldMk cId="4202252040" sldId="328"/>
        </pc:sldMkLst>
      </pc:sldChg>
      <pc:sldChg chg="modSp del mod">
        <pc:chgData name="Thato Botshelo" userId="05d9333c5803bf4b" providerId="LiveId" clId="{CE687795-9D9D-4673-AFCC-400C0851D691}" dt="2025-05-31T16:11:36.298" v="1" actId="2696"/>
        <pc:sldMkLst>
          <pc:docMk/>
          <pc:sldMk cId="738724170"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79CD7-B472-4FC2-AD5D-F60191B26AA6}" type="datetimeFigureOut">
              <a:rPr lang="en-ZA" smtClean="0"/>
              <a:t>2025/08/29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BFF7D-00BB-4459-B6CD-154D97E1E1E4}" type="slidenum">
              <a:rPr lang="en-ZA" smtClean="0"/>
              <a:t>‹#›</a:t>
            </a:fld>
            <a:endParaRPr lang="en-ZA"/>
          </a:p>
        </p:txBody>
      </p:sp>
    </p:spTree>
    <p:extLst>
      <p:ext uri="{BB962C8B-B14F-4D97-AF65-F5344CB8AC3E}">
        <p14:creationId xmlns:p14="http://schemas.microsoft.com/office/powerpoint/2010/main" val="375088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29FC-7221-E24E-DB27-05314F38A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6A1A9-93D2-CA01-FC0D-339D94409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DF4E3-AD1A-8C54-1A97-5CDE615648D6}"/>
              </a:ext>
            </a:extLst>
          </p:cNvPr>
          <p:cNvSpPr>
            <a:spLocks noGrp="1"/>
          </p:cNvSpPr>
          <p:nvPr>
            <p:ph type="body" idx="1"/>
          </p:nvPr>
        </p:nvSpPr>
        <p:spPr/>
        <p:txBody>
          <a:bodyPr/>
          <a:lstStyle/>
          <a:p>
            <a:pPr marL="228600" indent="-228600">
              <a:buAutoNum type="arabicPeriod"/>
            </a:pPr>
            <a:r>
              <a:rPr lang="en-ZA" b="0" dirty="0"/>
              <a:t>Explain how you see the problem that needs to be solved.</a:t>
            </a:r>
          </a:p>
          <a:p>
            <a:pPr marL="228600" indent="-228600">
              <a:buAutoNum type="arabicPeriod"/>
            </a:pPr>
            <a:r>
              <a:rPr lang="en-ZA" b="0" dirty="0"/>
              <a:t>It’s important for you to ensure you know what’s important to the client, e.g. speed to deliver, cost, reputational risk, quality, etc. This information is normally picked up during the sales process.</a:t>
            </a:r>
          </a:p>
        </p:txBody>
      </p:sp>
      <p:sp>
        <p:nvSpPr>
          <p:cNvPr id="4" name="Slide Number Placeholder 3">
            <a:extLst>
              <a:ext uri="{FF2B5EF4-FFF2-40B4-BE49-F238E27FC236}">
                <a16:creationId xmlns:a16="http://schemas.microsoft.com/office/drawing/2014/main" id="{A8C518AE-1630-71CF-7EF3-C825A4E611E7}"/>
              </a:ext>
            </a:extLst>
          </p:cNvPr>
          <p:cNvSpPr>
            <a:spLocks noGrp="1"/>
          </p:cNvSpPr>
          <p:nvPr>
            <p:ph type="sldNum" sz="quarter" idx="5"/>
          </p:nvPr>
        </p:nvSpPr>
        <p:spPr/>
        <p:txBody>
          <a:bodyPr/>
          <a:lstStyle/>
          <a:p>
            <a:fld id="{69B10ECA-5713-4D8D-AEE2-AC8174405A44}" type="slidenum">
              <a:rPr lang="en-ZA" smtClean="0"/>
              <a:t>11</a:t>
            </a:fld>
            <a:endParaRPr lang="en-ZA"/>
          </a:p>
        </p:txBody>
      </p:sp>
    </p:spTree>
    <p:extLst>
      <p:ext uri="{BB962C8B-B14F-4D97-AF65-F5344CB8AC3E}">
        <p14:creationId xmlns:p14="http://schemas.microsoft.com/office/powerpoint/2010/main" val="30375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727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137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58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1450760" y="1423766"/>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1197269" y="6356349"/>
            <a:ext cx="2743200" cy="365125"/>
          </a:xfrm>
        </p:spPr>
        <p:txBody>
          <a:bodyPr/>
          <a:lstStyle>
            <a:lvl1pPr>
              <a:defRPr b="1">
                <a:solidFill>
                  <a:srgbClr val="FF0000"/>
                </a:solidFil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7" name="Content Placeholder 9">
            <a:extLst>
              <a:ext uri="{FF2B5EF4-FFF2-40B4-BE49-F238E27FC236}">
                <a16:creationId xmlns:a16="http://schemas.microsoft.com/office/drawing/2014/main" id="{C8A08D5C-EF52-5D1D-B0A1-D0C3727CB9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9829" y="5829207"/>
            <a:ext cx="999557" cy="482693"/>
          </a:xfrm>
          <a:prstGeom prst="rect">
            <a:avLst/>
          </a:prstGeom>
        </p:spPr>
      </p:pic>
    </p:spTree>
    <p:extLst>
      <p:ext uri="{BB962C8B-B14F-4D97-AF65-F5344CB8AC3E}">
        <p14:creationId xmlns:p14="http://schemas.microsoft.com/office/powerpoint/2010/main" val="80230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521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pic>
        <p:nvPicPr>
          <p:cNvPr id="8" name="Content Placeholder 9">
            <a:extLst>
              <a:ext uri="{FF2B5EF4-FFF2-40B4-BE49-F238E27FC236}">
                <a16:creationId xmlns:a16="http://schemas.microsoft.com/office/drawing/2014/main" id="{4883CB70-D024-66E3-E13E-5D8F085EA3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9829" y="5829207"/>
            <a:ext cx="999557" cy="482693"/>
          </a:xfrm>
          <a:prstGeom prst="rect">
            <a:avLst/>
          </a:prstGeom>
        </p:spPr>
      </p:pic>
    </p:spTree>
    <p:extLst>
      <p:ext uri="{BB962C8B-B14F-4D97-AF65-F5344CB8AC3E}">
        <p14:creationId xmlns:p14="http://schemas.microsoft.com/office/powerpoint/2010/main" val="423422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95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983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pic>
        <p:nvPicPr>
          <p:cNvPr id="5" name="Content Placeholder 9">
            <a:extLst>
              <a:ext uri="{FF2B5EF4-FFF2-40B4-BE49-F238E27FC236}">
                <a16:creationId xmlns:a16="http://schemas.microsoft.com/office/drawing/2014/main" id="{929EE51A-0B5E-D188-2FAC-C5291C4907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49829" y="5829207"/>
            <a:ext cx="999557" cy="482693"/>
          </a:xfrm>
          <a:prstGeom prst="rect">
            <a:avLst/>
          </a:prstGeom>
        </p:spPr>
      </p:pic>
    </p:spTree>
    <p:extLst>
      <p:ext uri="{BB962C8B-B14F-4D97-AF65-F5344CB8AC3E}">
        <p14:creationId xmlns:p14="http://schemas.microsoft.com/office/powerpoint/2010/main" val="12159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9188865" y="592613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0000"/>
                </a:solidFill>
              </a:rPr>
              <a:t>www.wallstreetofmining.co.za</a:t>
            </a:r>
            <a:endParaRPr lang="en-US" sz="1200" b="1" dirty="0">
              <a:solidFill>
                <a:srgbClr val="FF000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extBox 7">
            <a:extLst>
              <a:ext uri="{FF2B5EF4-FFF2-40B4-BE49-F238E27FC236}">
                <a16:creationId xmlns:a16="http://schemas.microsoft.com/office/drawing/2014/main" id="{4F09236A-2ECB-0683-DCE3-BAA1EE217625}"/>
              </a:ext>
            </a:extLst>
          </p:cNvPr>
          <p:cNvSpPr txBox="1"/>
          <p:nvPr userDrawn="1"/>
        </p:nvSpPr>
        <p:spPr>
          <a:xfrm>
            <a:off x="9417634" y="5684322"/>
            <a:ext cx="1787669" cy="369332"/>
          </a:xfrm>
          <a:prstGeom prst="rect">
            <a:avLst/>
          </a:prstGeom>
          <a:noFill/>
        </p:spPr>
        <p:txBody>
          <a:bodyPr wrap="none" rtlCol="0">
            <a:spAutoFit/>
          </a:bodyPr>
          <a:lstStyle/>
          <a:p>
            <a:r>
              <a:rPr lang="en-ZA" b="1" dirty="0">
                <a:highlight>
                  <a:srgbClr val="C0C0C0"/>
                </a:highlight>
              </a:rPr>
              <a:t>2019/034610/07</a:t>
            </a:r>
          </a:p>
        </p:txBody>
      </p:sp>
    </p:spTree>
    <p:extLst>
      <p:ext uri="{BB962C8B-B14F-4D97-AF65-F5344CB8AC3E}">
        <p14:creationId xmlns:p14="http://schemas.microsoft.com/office/powerpoint/2010/main" val="388163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8/29/2025</a:t>
            </a:fld>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259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8" name="TextBox 7">
            <a:extLst>
              <a:ext uri="{FF2B5EF4-FFF2-40B4-BE49-F238E27FC236}">
                <a16:creationId xmlns:a16="http://schemas.microsoft.com/office/drawing/2014/main" id="{D98A1DBE-8EAC-07EB-FCEF-DF645570A358}"/>
              </a:ext>
            </a:extLst>
          </p:cNvPr>
          <p:cNvSpPr txBox="1"/>
          <p:nvPr userDrawn="1"/>
        </p:nvSpPr>
        <p:spPr>
          <a:xfrm>
            <a:off x="721310" y="5897325"/>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www.wallstreetofmining.co.za</a:t>
            </a:r>
          </a:p>
        </p:txBody>
      </p:sp>
    </p:spTree>
    <p:extLst>
      <p:ext uri="{BB962C8B-B14F-4D97-AF65-F5344CB8AC3E}">
        <p14:creationId xmlns:p14="http://schemas.microsoft.com/office/powerpoint/2010/main" val="260331728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en book with pen on desk">
            <a:extLst>
              <a:ext uri="{FF2B5EF4-FFF2-40B4-BE49-F238E27FC236}">
                <a16:creationId xmlns:a16="http://schemas.microsoft.com/office/drawing/2014/main" id="{635B8DD7-1B98-961A-914B-D68E63967F13}"/>
              </a:ext>
            </a:extLst>
          </p:cNvPr>
          <p:cNvPicPr>
            <a:picLocks noChangeAspect="1"/>
          </p:cNvPicPr>
          <p:nvPr/>
        </p:nvPicPr>
        <p:blipFill>
          <a:blip r:embed="rId2"/>
          <a:stretch>
            <a:fillRect/>
          </a:stretch>
        </p:blipFill>
        <p:spPr>
          <a:xfrm>
            <a:off x="0" y="0"/>
            <a:ext cx="12188440" cy="6857999"/>
          </a:xfrm>
          <a:prstGeom prst="rect">
            <a:avLst/>
          </a:prstGeom>
        </p:spPr>
      </p:pic>
      <p:sp>
        <p:nvSpPr>
          <p:cNvPr id="5" name="Title 3">
            <a:extLst>
              <a:ext uri="{FF2B5EF4-FFF2-40B4-BE49-F238E27FC236}">
                <a16:creationId xmlns:a16="http://schemas.microsoft.com/office/drawing/2014/main" id="{7D4E1E16-BDBF-F014-5ED3-4E9701F508A5}"/>
              </a:ext>
            </a:extLst>
          </p:cNvPr>
          <p:cNvSpPr txBox="1">
            <a:spLocks/>
          </p:cNvSpPr>
          <p:nvPr/>
        </p:nvSpPr>
        <p:spPr>
          <a:xfrm>
            <a:off x="1462355" y="-89659"/>
            <a:ext cx="9523614" cy="8871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dirty="0">
                <a:solidFill>
                  <a:schemeClr val="accent2">
                    <a:lumMod val="60000"/>
                    <a:lumOff val="40000"/>
                  </a:schemeClr>
                </a:solidFill>
                <a:effectLst>
                  <a:innerShdw blurRad="63500" dist="50800">
                    <a:prstClr val="black">
                      <a:alpha val="50000"/>
                    </a:prstClr>
                  </a:innerShdw>
                </a:effectLst>
                <a:latin typeface="Bahnschrift SemiBold" panose="020B0502040204020203" pitchFamily="34" charset="0"/>
              </a:rPr>
              <a:t>W</a:t>
            </a:r>
            <a:r>
              <a:rPr lang="en-ZA" sz="6600" b="1" dirty="0">
                <a:solidFill>
                  <a:schemeClr val="accent2">
                    <a:lumMod val="60000"/>
                    <a:lumOff val="40000"/>
                  </a:schemeClr>
                </a:solidFill>
                <a:effectLst>
                  <a:innerShdw blurRad="63500" dist="50800">
                    <a:prstClr val="black">
                      <a:alpha val="50000"/>
                    </a:prstClr>
                  </a:innerShdw>
                </a:effectLst>
                <a:latin typeface="Bahnschrift SemiBold" panose="020B0502040204020203" pitchFamily="34" charset="0"/>
              </a:rPr>
              <a:t>ALLSTREET OF MINNG</a:t>
            </a:r>
          </a:p>
        </p:txBody>
      </p:sp>
      <p:sp>
        <p:nvSpPr>
          <p:cNvPr id="6" name="Title 3">
            <a:extLst>
              <a:ext uri="{FF2B5EF4-FFF2-40B4-BE49-F238E27FC236}">
                <a16:creationId xmlns:a16="http://schemas.microsoft.com/office/drawing/2014/main" id="{624347D3-ABF1-67E9-AF55-508535578280}"/>
              </a:ext>
            </a:extLst>
          </p:cNvPr>
          <p:cNvSpPr txBox="1">
            <a:spLocks/>
          </p:cNvSpPr>
          <p:nvPr/>
        </p:nvSpPr>
        <p:spPr>
          <a:xfrm>
            <a:off x="9998365" y="5591329"/>
            <a:ext cx="2193635" cy="6663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Bahnschrift SemiBold" panose="020B0502040204020203" pitchFamily="34" charset="0"/>
              </a:rPr>
              <a:t>2</a:t>
            </a:r>
            <a:r>
              <a:rPr lang="en-ZA" sz="2000" b="1" dirty="0">
                <a:latin typeface="Bahnschrift SemiBold" panose="020B0502040204020203" pitchFamily="34" charset="0"/>
              </a:rPr>
              <a:t>019/034610/07</a:t>
            </a:r>
          </a:p>
        </p:txBody>
      </p:sp>
      <p:sp>
        <p:nvSpPr>
          <p:cNvPr id="32" name="Title 3">
            <a:extLst>
              <a:ext uri="{FF2B5EF4-FFF2-40B4-BE49-F238E27FC236}">
                <a16:creationId xmlns:a16="http://schemas.microsoft.com/office/drawing/2014/main" id="{D14A8B3A-DBE6-5590-AE04-2E1B715537FB}"/>
              </a:ext>
            </a:extLst>
          </p:cNvPr>
          <p:cNvSpPr txBox="1">
            <a:spLocks/>
          </p:cNvSpPr>
          <p:nvPr/>
        </p:nvSpPr>
        <p:spPr>
          <a:xfrm>
            <a:off x="3000671" y="5591329"/>
            <a:ext cx="6446981" cy="6663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600" b="1" dirty="0">
                <a:effectLst>
                  <a:outerShdw blurRad="50800" dist="38100" dir="2700000" algn="tl" rotWithShape="0">
                    <a:prstClr val="black">
                      <a:alpha val="40000"/>
                    </a:prstClr>
                  </a:outerShdw>
                </a:effectLst>
                <a:latin typeface="Bahnschrift SemiBold" panose="020B0502040204020203" pitchFamily="34" charset="0"/>
              </a:rPr>
              <a:t>COMPANY PROFILE</a:t>
            </a:r>
          </a:p>
        </p:txBody>
      </p:sp>
      <p:grpSp>
        <p:nvGrpSpPr>
          <p:cNvPr id="33" name="Group 32">
            <a:extLst>
              <a:ext uri="{FF2B5EF4-FFF2-40B4-BE49-F238E27FC236}">
                <a16:creationId xmlns:a16="http://schemas.microsoft.com/office/drawing/2014/main" id="{5FA82C07-D6DB-9636-C571-0A4D371A3994}"/>
              </a:ext>
            </a:extLst>
          </p:cNvPr>
          <p:cNvGrpSpPr/>
          <p:nvPr/>
        </p:nvGrpSpPr>
        <p:grpSpPr>
          <a:xfrm>
            <a:off x="11378601" y="0"/>
            <a:ext cx="720000" cy="504000"/>
            <a:chOff x="10669949" y="-346310"/>
            <a:chExt cx="1367581" cy="1208956"/>
          </a:xfrm>
        </p:grpSpPr>
        <p:sp>
          <p:nvSpPr>
            <p:cNvPr id="34" name="Half Frame 33">
              <a:extLst>
                <a:ext uri="{FF2B5EF4-FFF2-40B4-BE49-F238E27FC236}">
                  <a16:creationId xmlns:a16="http://schemas.microsoft.com/office/drawing/2014/main" id="{AEE3B46A-D977-435C-3ACC-DE2B8EC7B2E1}"/>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35" name="Half Frame 34">
              <a:extLst>
                <a:ext uri="{FF2B5EF4-FFF2-40B4-BE49-F238E27FC236}">
                  <a16:creationId xmlns:a16="http://schemas.microsoft.com/office/drawing/2014/main" id="{DC12DCF7-2CB0-8C72-8DD2-3883B7EF0C61}"/>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
        <p:nvSpPr>
          <p:cNvPr id="2" name="Title 1">
            <a:extLst>
              <a:ext uri="{FF2B5EF4-FFF2-40B4-BE49-F238E27FC236}">
                <a16:creationId xmlns:a16="http://schemas.microsoft.com/office/drawing/2014/main" id="{A4287A63-FB8C-9975-CDAA-DA3D97198FCF}"/>
              </a:ext>
            </a:extLst>
          </p:cNvPr>
          <p:cNvSpPr txBox="1">
            <a:spLocks/>
          </p:cNvSpPr>
          <p:nvPr/>
        </p:nvSpPr>
        <p:spPr>
          <a:xfrm>
            <a:off x="9998365" y="4469270"/>
            <a:ext cx="219363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solidFill>
                  <a:schemeClr val="bg1"/>
                </a:solidFill>
              </a:rPr>
              <a:t>13 PRIMULA</a:t>
            </a:r>
            <a:br>
              <a:rPr lang="en-ZA" sz="2400" b="1" dirty="0">
                <a:solidFill>
                  <a:schemeClr val="bg1"/>
                </a:solidFill>
              </a:rPr>
            </a:br>
            <a:r>
              <a:rPr lang="en-ZA" sz="2400" b="1" dirty="0">
                <a:solidFill>
                  <a:schemeClr val="bg1"/>
                </a:solidFill>
              </a:rPr>
              <a:t>KURUMAN</a:t>
            </a:r>
            <a:br>
              <a:rPr lang="en-ZA" sz="2400" b="1" dirty="0">
                <a:solidFill>
                  <a:schemeClr val="bg1"/>
                </a:solidFill>
              </a:rPr>
            </a:br>
            <a:r>
              <a:rPr lang="en-ZA" sz="2400" b="1" dirty="0">
                <a:solidFill>
                  <a:schemeClr val="bg1"/>
                </a:solidFill>
              </a:rPr>
              <a:t>8460</a:t>
            </a:r>
          </a:p>
        </p:txBody>
      </p:sp>
    </p:spTree>
    <p:extLst>
      <p:ext uri="{BB962C8B-B14F-4D97-AF65-F5344CB8AC3E}">
        <p14:creationId xmlns:p14="http://schemas.microsoft.com/office/powerpoint/2010/main" val="403785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8ED671E3-E98E-656E-5240-6E7F964EC157}"/>
              </a:ext>
            </a:extLst>
          </p:cNvPr>
          <p:cNvGraphicFramePr>
            <a:graphicFrameLocks noGrp="1"/>
          </p:cNvGraphicFramePr>
          <p:nvPr>
            <p:extLst>
              <p:ext uri="{D42A27DB-BD31-4B8C-83A1-F6EECF244321}">
                <p14:modId xmlns:p14="http://schemas.microsoft.com/office/powerpoint/2010/main" val="4021962815"/>
              </p:ext>
            </p:extLst>
          </p:nvPr>
        </p:nvGraphicFramePr>
        <p:xfrm>
          <a:off x="2034043" y="1444121"/>
          <a:ext cx="8123914" cy="3822069"/>
        </p:xfrm>
        <a:graphic>
          <a:graphicData uri="http://schemas.openxmlformats.org/drawingml/2006/table">
            <a:tbl>
              <a:tblPr firstCol="1" bandRow="1">
                <a:tableStyleId>{5C22544A-7EE6-4342-B048-85BDC9FD1C3A}</a:tableStyleId>
              </a:tblPr>
              <a:tblGrid>
                <a:gridCol w="1783190">
                  <a:extLst>
                    <a:ext uri="{9D8B030D-6E8A-4147-A177-3AD203B41FA5}">
                      <a16:colId xmlns:a16="http://schemas.microsoft.com/office/drawing/2014/main" val="782475688"/>
                    </a:ext>
                  </a:extLst>
                </a:gridCol>
                <a:gridCol w="3170362">
                  <a:extLst>
                    <a:ext uri="{9D8B030D-6E8A-4147-A177-3AD203B41FA5}">
                      <a16:colId xmlns:a16="http://schemas.microsoft.com/office/drawing/2014/main" val="875905311"/>
                    </a:ext>
                  </a:extLst>
                </a:gridCol>
                <a:gridCol w="3170362">
                  <a:extLst>
                    <a:ext uri="{9D8B030D-6E8A-4147-A177-3AD203B41FA5}">
                      <a16:colId xmlns:a16="http://schemas.microsoft.com/office/drawing/2014/main" val="2099656489"/>
                    </a:ext>
                  </a:extLst>
                </a:gridCol>
              </a:tblGrid>
              <a:tr h="0">
                <a:tc>
                  <a:txBody>
                    <a:bodyPr/>
                    <a:lstStyle/>
                    <a:p>
                      <a:pPr algn="ctr">
                        <a:lnSpc>
                          <a:spcPct val="107000"/>
                        </a:lnSpc>
                        <a:spcAft>
                          <a:spcPts val="800"/>
                        </a:spcAft>
                      </a:pPr>
                      <a:r>
                        <a:rPr lang="en-ZA" sz="1100" b="1" kern="100">
                          <a:solidFill>
                            <a:schemeClr val="tx1"/>
                          </a:solidFill>
                          <a:effectLst/>
                        </a:rPr>
                        <a:t>CLIENT</a:t>
                      </a:r>
                      <a:endParaRPr lang="en-ZA" sz="1100" b="1" kern="10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lnSpc>
                          <a:spcPct val="107000"/>
                        </a:lnSpc>
                        <a:spcAft>
                          <a:spcPts val="800"/>
                        </a:spcAft>
                      </a:pPr>
                      <a:r>
                        <a:rPr lang="en-ZA" sz="1300" b="1" kern="100" dirty="0">
                          <a:effectLst/>
                        </a:rPr>
                        <a:t>CONTACT PERSON</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7000"/>
                        </a:lnSpc>
                        <a:spcAft>
                          <a:spcPts val="800"/>
                        </a:spcAft>
                      </a:pPr>
                      <a:r>
                        <a:rPr lang="en-ZA" sz="1300" b="1" kern="100" dirty="0">
                          <a:effectLst/>
                        </a:rPr>
                        <a:t>TYPE OF WORK</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857446068"/>
                  </a:ext>
                </a:extLst>
              </a:tr>
              <a:tr h="370840">
                <a:tc>
                  <a:txBody>
                    <a:bodyPr/>
                    <a:lstStyle/>
                    <a:p>
                      <a:pPr algn="l">
                        <a:lnSpc>
                          <a:spcPct val="107000"/>
                        </a:lnSpc>
                        <a:spcAft>
                          <a:spcPts val="800"/>
                        </a:spcAft>
                      </a:pPr>
                      <a:r>
                        <a:rPr lang="en-ZA" sz="1100" kern="100" dirty="0">
                          <a:solidFill>
                            <a:schemeClr val="tx1"/>
                          </a:solidFill>
                          <a:effectLst/>
                        </a:rPr>
                        <a:t>SALENE MANGANESE MINE</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T w="12700" cmpd="sng">
                      <a:noFill/>
                    </a:lnT>
                    <a:solidFill>
                      <a:schemeClr val="bg1"/>
                    </a:solidFill>
                  </a:tcPr>
                </a:tc>
                <a:tc>
                  <a:txBody>
                    <a:bodyPr/>
                    <a:lstStyle/>
                    <a:p>
                      <a:pPr algn="l">
                        <a:lnSpc>
                          <a:spcPct val="107000"/>
                        </a:lnSpc>
                        <a:spcAft>
                          <a:spcPts val="800"/>
                        </a:spcAft>
                      </a:pPr>
                      <a:r>
                        <a:rPr lang="en-ZA" sz="1100" kern="100" dirty="0">
                          <a:effectLst/>
                        </a:rPr>
                        <a:t>HELGA JENSCH</a:t>
                      </a:r>
                    </a:p>
                    <a:p>
                      <a:pPr algn="l">
                        <a:lnSpc>
                          <a:spcPct val="107000"/>
                        </a:lnSpc>
                        <a:spcAft>
                          <a:spcPts val="800"/>
                        </a:spcAft>
                      </a:pPr>
                      <a:r>
                        <a:rPr lang="en-ZA" sz="1100" kern="100" dirty="0">
                          <a:effectLst/>
                        </a:rPr>
                        <a:t>082 923 5615 </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T w="12700" cmpd="sng">
                      <a:noFill/>
                    </a:lnT>
                    <a:solidFill>
                      <a:schemeClr val="bg1">
                        <a:lumMod val="95000"/>
                      </a:schemeClr>
                    </a:solidFill>
                  </a:tcPr>
                </a:tc>
                <a:tc>
                  <a:txBody>
                    <a:bodyPr/>
                    <a:lstStyle/>
                    <a:p>
                      <a:pPr algn="l">
                        <a:lnSpc>
                          <a:spcPct val="107000"/>
                        </a:lnSpc>
                        <a:spcAft>
                          <a:spcPts val="800"/>
                        </a:spcAft>
                      </a:pPr>
                      <a:r>
                        <a:rPr lang="en-ZA" sz="1100" b="1" kern="100" dirty="0">
                          <a:effectLst/>
                        </a:rPr>
                        <a:t>LOADING AND HAULING OF COMMODITY</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T w="12700" cmpd="sng">
                      <a:noFill/>
                    </a:lnT>
                    <a:solidFill>
                      <a:schemeClr val="bg1"/>
                    </a:solidFill>
                  </a:tcPr>
                </a:tc>
                <a:extLst>
                  <a:ext uri="{0D108BD9-81ED-4DB2-BD59-A6C34878D82A}">
                    <a16:rowId xmlns:a16="http://schemas.microsoft.com/office/drawing/2014/main" val="269753014"/>
                  </a:ext>
                </a:extLst>
              </a:tr>
              <a:tr h="370840">
                <a:tc>
                  <a:txBody>
                    <a:bodyPr/>
                    <a:lstStyle/>
                    <a:p>
                      <a:pPr algn="l">
                        <a:lnSpc>
                          <a:spcPct val="107000"/>
                        </a:lnSpc>
                        <a:spcAft>
                          <a:spcPts val="800"/>
                        </a:spcAft>
                      </a:pPr>
                      <a:r>
                        <a:rPr lang="en-ZA" sz="1100" kern="100" dirty="0">
                          <a:solidFill>
                            <a:schemeClr val="tx1"/>
                          </a:solidFill>
                          <a:effectLst/>
                        </a:rPr>
                        <a:t>EMANG MMOGO MINING RESOURCES </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DUNCAN MONGAKETSE </a:t>
                      </a:r>
                    </a:p>
                    <a:p>
                      <a:pPr algn="l">
                        <a:lnSpc>
                          <a:spcPct val="107000"/>
                        </a:lnSpc>
                        <a:spcAft>
                          <a:spcPts val="800"/>
                        </a:spcAft>
                      </a:pPr>
                      <a:r>
                        <a:rPr lang="en-ZA" sz="1100" kern="100" dirty="0">
                          <a:effectLst/>
                        </a:rPr>
                        <a:t>053 492 3105</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LOADING AND HAULING OF COMMODITY</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82189831"/>
                  </a:ext>
                </a:extLst>
              </a:tr>
              <a:tr h="370840">
                <a:tc>
                  <a:txBody>
                    <a:bodyPr/>
                    <a:lstStyle/>
                    <a:p>
                      <a:pPr algn="l">
                        <a:lnSpc>
                          <a:spcPct val="107000"/>
                        </a:lnSpc>
                        <a:spcAft>
                          <a:spcPts val="800"/>
                        </a:spcAft>
                      </a:pPr>
                      <a:r>
                        <a:rPr lang="en-ZA" sz="1100" kern="100" dirty="0">
                          <a:solidFill>
                            <a:schemeClr val="tx1"/>
                          </a:solidFill>
                          <a:effectLst/>
                        </a:rPr>
                        <a:t>FUTURESHINE (TKS)</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POENA JOUBERT</a:t>
                      </a:r>
                    </a:p>
                    <a:p>
                      <a:pPr algn="l">
                        <a:lnSpc>
                          <a:spcPct val="107000"/>
                        </a:lnSpc>
                        <a:spcAft>
                          <a:spcPts val="800"/>
                        </a:spcAft>
                      </a:pPr>
                      <a:r>
                        <a:rPr lang="en-ZA" sz="1100" kern="100" dirty="0">
                          <a:effectLst/>
                        </a:rPr>
                        <a:t>076 461 4746</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LOADING AND HAULING OF COMMODITY</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52052185"/>
                  </a:ext>
                </a:extLst>
              </a:tr>
              <a:tr h="370840">
                <a:tc>
                  <a:txBody>
                    <a:bodyPr/>
                    <a:lstStyle/>
                    <a:p>
                      <a:pPr algn="l">
                        <a:lnSpc>
                          <a:spcPct val="107000"/>
                        </a:lnSpc>
                        <a:spcAft>
                          <a:spcPts val="800"/>
                        </a:spcAft>
                      </a:pPr>
                      <a:r>
                        <a:rPr lang="en-ZA" sz="1100" kern="100" dirty="0">
                          <a:solidFill>
                            <a:schemeClr val="tx1"/>
                          </a:solidFill>
                          <a:effectLst/>
                        </a:rPr>
                        <a:t>DIKWENE MINE</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SIFISO</a:t>
                      </a:r>
                    </a:p>
                    <a:p>
                      <a:pPr algn="l">
                        <a:lnSpc>
                          <a:spcPct val="107000"/>
                        </a:lnSpc>
                        <a:spcAft>
                          <a:spcPts val="800"/>
                        </a:spcAft>
                      </a:pPr>
                      <a:r>
                        <a:rPr lang="en-ZA" sz="1100" kern="100" dirty="0">
                          <a:effectLst/>
                        </a:rPr>
                        <a:t>076 171 0324</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SUPPLY OF WATER AND SKIP BINS</a:t>
                      </a:r>
                    </a:p>
                    <a:p>
                      <a:pPr algn="l">
                        <a:lnSpc>
                          <a:spcPct val="107000"/>
                        </a:lnSpc>
                        <a:spcAft>
                          <a:spcPts val="800"/>
                        </a:spcAft>
                      </a:pPr>
                      <a:r>
                        <a:rPr lang="en-ZA" sz="1100" b="1" kern="100" dirty="0">
                          <a:effectLst/>
                          <a:latin typeface="Calibri" panose="020F0502020204030204" pitchFamily="34" charset="0"/>
                          <a:ea typeface="DengXian" panose="02010600030101010101" pitchFamily="2" charset="-122"/>
                          <a:cs typeface="Arial" panose="020B0604020202020204" pitchFamily="34" charset="0"/>
                        </a:rPr>
                        <a:t>ALIEN INVASIVE PLANT ERADICATION</a:t>
                      </a:r>
                    </a:p>
                  </a:txBody>
                  <a:tcPr marL="68580" marR="68580" marT="0" marB="0">
                    <a:solidFill>
                      <a:schemeClr val="bg1"/>
                    </a:solidFill>
                  </a:tcPr>
                </a:tc>
                <a:extLst>
                  <a:ext uri="{0D108BD9-81ED-4DB2-BD59-A6C34878D82A}">
                    <a16:rowId xmlns:a16="http://schemas.microsoft.com/office/drawing/2014/main" val="3757951432"/>
                  </a:ext>
                </a:extLst>
              </a:tr>
              <a:tr h="370840">
                <a:tc>
                  <a:txBody>
                    <a:bodyPr/>
                    <a:lstStyle/>
                    <a:p>
                      <a:pPr algn="l">
                        <a:lnSpc>
                          <a:spcPct val="107000"/>
                        </a:lnSpc>
                        <a:spcAft>
                          <a:spcPts val="800"/>
                        </a:spcAft>
                      </a:pPr>
                      <a:r>
                        <a:rPr lang="en-ZA" sz="1100" kern="100" dirty="0">
                          <a:solidFill>
                            <a:schemeClr val="tx1"/>
                          </a:solidFill>
                          <a:effectLst/>
                        </a:rPr>
                        <a:t>WEGO</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CORNE KLYNSMITH</a:t>
                      </a:r>
                    </a:p>
                    <a:p>
                      <a:pPr algn="l">
                        <a:lnSpc>
                          <a:spcPct val="107000"/>
                        </a:lnSpc>
                        <a:spcAft>
                          <a:spcPts val="800"/>
                        </a:spcAft>
                      </a:pPr>
                      <a:r>
                        <a:rPr lang="en-ZA" sz="1100" kern="100" dirty="0">
                          <a:effectLst/>
                        </a:rPr>
                        <a:t>079 906 6665</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LOADING AND HAULING OF COMMODITY</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485591357"/>
                  </a:ext>
                </a:extLst>
              </a:tr>
              <a:tr h="370840">
                <a:tc>
                  <a:txBody>
                    <a:bodyPr/>
                    <a:lstStyle/>
                    <a:p>
                      <a:pPr algn="l">
                        <a:lnSpc>
                          <a:spcPct val="107000"/>
                        </a:lnSpc>
                        <a:spcAft>
                          <a:spcPts val="800"/>
                        </a:spcAft>
                      </a:pPr>
                      <a:r>
                        <a:rPr lang="en-ZA" sz="1100" kern="100" dirty="0">
                          <a:solidFill>
                            <a:schemeClr val="tx1"/>
                          </a:solidFill>
                          <a:effectLst/>
                        </a:rPr>
                        <a:t>DROP DOT CONSULTING</a:t>
                      </a:r>
                    </a:p>
                    <a:p>
                      <a:pPr algn="l">
                        <a:lnSpc>
                          <a:spcPct val="107000"/>
                        </a:lnSpc>
                        <a:spcAft>
                          <a:spcPts val="800"/>
                        </a:spcAft>
                      </a:pPr>
                      <a:r>
                        <a:rPr lang="en-ZA" sz="1100" kern="100" dirty="0">
                          <a:solidFill>
                            <a:schemeClr val="tx1"/>
                          </a:solidFill>
                          <a:effectLst/>
                        </a:rPr>
                        <a:t> </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MHLENGI MANANA</a:t>
                      </a:r>
                    </a:p>
                    <a:p>
                      <a:pPr algn="l">
                        <a:lnSpc>
                          <a:spcPct val="107000"/>
                        </a:lnSpc>
                        <a:spcAft>
                          <a:spcPts val="800"/>
                        </a:spcAft>
                      </a:pPr>
                      <a:r>
                        <a:rPr lang="en-ZA" sz="1100" kern="100" dirty="0">
                          <a:effectLst/>
                        </a:rPr>
                        <a:t>073 616 8001</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CLEARING AND DISPOSAL OF TOP SOIL</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601282415"/>
                  </a:ext>
                </a:extLst>
              </a:tr>
              <a:tr h="370840">
                <a:tc>
                  <a:txBody>
                    <a:bodyPr/>
                    <a:lstStyle/>
                    <a:p>
                      <a:pPr algn="l">
                        <a:lnSpc>
                          <a:spcPct val="107000"/>
                        </a:lnSpc>
                        <a:spcAft>
                          <a:spcPts val="800"/>
                        </a:spcAft>
                      </a:pPr>
                      <a:r>
                        <a:rPr lang="en-ZA" sz="1100" kern="100" dirty="0">
                          <a:solidFill>
                            <a:schemeClr val="tx1"/>
                          </a:solidFill>
                          <a:effectLst/>
                        </a:rPr>
                        <a:t>RING SIDE</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ANNELISCHA ANNA</a:t>
                      </a:r>
                    </a:p>
                    <a:p>
                      <a:pPr algn="l">
                        <a:lnSpc>
                          <a:spcPct val="107000"/>
                        </a:lnSpc>
                        <a:spcAft>
                          <a:spcPts val="800"/>
                        </a:spcAft>
                      </a:pPr>
                      <a:r>
                        <a:rPr lang="en-ZA" sz="1100" kern="100" dirty="0">
                          <a:effectLst/>
                        </a:rPr>
                        <a:t>081 219 5270</a:t>
                      </a:r>
                      <a:endParaRPr lang="en-ZA" sz="11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VEGETATION MAINTENANCE AND WASTE MANAGEMENT AND DISPOSAL</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571046260"/>
                  </a:ext>
                </a:extLst>
              </a:tr>
              <a:tr h="284720">
                <a:tc>
                  <a:txBody>
                    <a:bodyPr/>
                    <a:lstStyle/>
                    <a:p>
                      <a:pPr algn="l">
                        <a:lnSpc>
                          <a:spcPct val="107000"/>
                        </a:lnSpc>
                        <a:spcAft>
                          <a:spcPts val="800"/>
                        </a:spcAft>
                      </a:pPr>
                      <a:r>
                        <a:rPr lang="en-ZA" sz="1100" kern="100" dirty="0">
                          <a:solidFill>
                            <a:schemeClr val="tx1"/>
                          </a:solidFill>
                          <a:effectLst/>
                        </a:rPr>
                        <a:t>UMDENI</a:t>
                      </a:r>
                      <a:endParaRPr lang="en-ZA" sz="110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100" kern="100" dirty="0">
                          <a:effectLst/>
                        </a:rPr>
                        <a:t>JAN NELL</a:t>
                      </a:r>
                    </a:p>
                    <a:p>
                      <a:pPr algn="l">
                        <a:lnSpc>
                          <a:spcPct val="107000"/>
                        </a:lnSpc>
                        <a:spcAft>
                          <a:spcPts val="800"/>
                        </a:spcAft>
                      </a:pPr>
                      <a:r>
                        <a:rPr lang="en-ZA" sz="1100" kern="100" dirty="0">
                          <a:effectLst/>
                          <a:latin typeface="Calibri" panose="020F0502020204030204" pitchFamily="34" charset="0"/>
                          <a:ea typeface="DengXian" panose="02010600030101010101" pitchFamily="2" charset="-122"/>
                          <a:cs typeface="Arial" panose="020B0604020202020204" pitchFamily="34" charset="0"/>
                        </a:rPr>
                        <a:t>079 879 3750</a:t>
                      </a:r>
                    </a:p>
                  </a:txBody>
                  <a:tcPr marL="68580" marR="68580" marT="0" marB="0">
                    <a:solidFill>
                      <a:schemeClr val="bg1">
                        <a:lumMod val="95000"/>
                      </a:schemeClr>
                    </a:solidFill>
                  </a:tcPr>
                </a:tc>
                <a:tc>
                  <a:txBody>
                    <a:bodyPr/>
                    <a:lstStyle/>
                    <a:p>
                      <a:pPr algn="l">
                        <a:lnSpc>
                          <a:spcPct val="107000"/>
                        </a:lnSpc>
                        <a:spcAft>
                          <a:spcPts val="800"/>
                        </a:spcAft>
                      </a:pPr>
                      <a:r>
                        <a:rPr lang="en-ZA" sz="1100" b="1" kern="100" dirty="0">
                          <a:effectLst/>
                        </a:rPr>
                        <a:t>LOADING AND HAULING OF COMMODITY AND DUST SUPPRESSION </a:t>
                      </a:r>
                      <a:endParaRPr lang="en-ZA" sz="1100" b="1"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260549966"/>
                  </a:ext>
                </a:extLst>
              </a:tr>
            </a:tbl>
          </a:graphicData>
        </a:graphic>
      </p:graphicFrame>
      <p:pic>
        <p:nvPicPr>
          <p:cNvPr id="3" name="Picture 2">
            <a:extLst>
              <a:ext uri="{FF2B5EF4-FFF2-40B4-BE49-F238E27FC236}">
                <a16:creationId xmlns:a16="http://schemas.microsoft.com/office/drawing/2014/main" id="{DFC6CF7B-479E-EC33-FD72-264873EBAC87}"/>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sp>
        <p:nvSpPr>
          <p:cNvPr id="17" name="TextBox 16">
            <a:extLst>
              <a:ext uri="{FF2B5EF4-FFF2-40B4-BE49-F238E27FC236}">
                <a16:creationId xmlns:a16="http://schemas.microsoft.com/office/drawing/2014/main" id="{F63211E7-CD7E-E7F3-8743-FB46FEC6B0CC}"/>
              </a:ext>
            </a:extLst>
          </p:cNvPr>
          <p:cNvSpPr txBox="1"/>
          <p:nvPr/>
        </p:nvSpPr>
        <p:spPr>
          <a:xfrm>
            <a:off x="3048000" y="646545"/>
            <a:ext cx="5218545" cy="461665"/>
          </a:xfrm>
          <a:prstGeom prst="rect">
            <a:avLst/>
          </a:prstGeom>
          <a:noFill/>
        </p:spPr>
        <p:txBody>
          <a:bodyPr wrap="square" rtlCol="0">
            <a:spAutoFit/>
          </a:bodyPr>
          <a:lstStyle/>
          <a:p>
            <a:pPr algn="ctr"/>
            <a:r>
              <a:rPr lang="en-ZA" sz="2400" b="1" dirty="0"/>
              <a:t>REFERENCES</a:t>
            </a:r>
          </a:p>
        </p:txBody>
      </p:sp>
      <p:grpSp>
        <p:nvGrpSpPr>
          <p:cNvPr id="2" name="Group 1">
            <a:extLst>
              <a:ext uri="{FF2B5EF4-FFF2-40B4-BE49-F238E27FC236}">
                <a16:creationId xmlns:a16="http://schemas.microsoft.com/office/drawing/2014/main" id="{5134E978-A021-224C-D200-C9B98E86D58A}"/>
              </a:ext>
            </a:extLst>
          </p:cNvPr>
          <p:cNvGrpSpPr/>
          <p:nvPr/>
        </p:nvGrpSpPr>
        <p:grpSpPr>
          <a:xfrm>
            <a:off x="11378601" y="0"/>
            <a:ext cx="720000" cy="504000"/>
            <a:chOff x="10669949" y="-346310"/>
            <a:chExt cx="1367581" cy="1208956"/>
          </a:xfrm>
        </p:grpSpPr>
        <p:sp>
          <p:nvSpPr>
            <p:cNvPr id="4" name="Half Frame 3">
              <a:extLst>
                <a:ext uri="{FF2B5EF4-FFF2-40B4-BE49-F238E27FC236}">
                  <a16:creationId xmlns:a16="http://schemas.microsoft.com/office/drawing/2014/main" id="{992D1216-682C-F620-FE10-948C8AAABC67}"/>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5" name="Half Frame 4">
              <a:extLst>
                <a:ext uri="{FF2B5EF4-FFF2-40B4-BE49-F238E27FC236}">
                  <a16:creationId xmlns:a16="http://schemas.microsoft.com/office/drawing/2014/main" id="{968D57FB-1882-6AB4-6010-A9EAC418EC3D}"/>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265502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2D100-5E96-052A-7427-9CE007BE6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53610-9502-CEFD-6F00-C045EDFDFB58}"/>
              </a:ext>
            </a:extLst>
          </p:cNvPr>
          <p:cNvSpPr>
            <a:spLocks noGrp="1"/>
          </p:cNvSpPr>
          <p:nvPr>
            <p:ph type="title"/>
          </p:nvPr>
        </p:nvSpPr>
        <p:spPr/>
        <p:txBody>
          <a:bodyPr>
            <a:normAutofit/>
          </a:bodyPr>
          <a:lstStyle/>
          <a:p>
            <a:r>
              <a:rPr lang="en-ZA" sz="2400" dirty="0">
                <a:solidFill>
                  <a:schemeClr val="bg2">
                    <a:lumMod val="75000"/>
                  </a:schemeClr>
                </a:solidFill>
                <a:latin typeface="Arial Black" panose="020B0A04020102020204" pitchFamily="34" charset="0"/>
              </a:rPr>
              <a:t>COMPANIES WITH WHOM WE HAVE A STRONG REPUTATION</a:t>
            </a:r>
            <a:br>
              <a:rPr lang="en-ZA" sz="2800" b="1" dirty="0">
                <a:solidFill>
                  <a:schemeClr val="tx1"/>
                </a:solidFill>
              </a:rPr>
            </a:br>
            <a:endParaRPr lang="en-ZA" sz="2800" b="1" dirty="0">
              <a:solidFill>
                <a:schemeClr val="tx1"/>
              </a:solidFill>
            </a:endParaRPr>
          </a:p>
        </p:txBody>
      </p:sp>
      <p:grpSp>
        <p:nvGrpSpPr>
          <p:cNvPr id="3" name="Group 2">
            <a:extLst>
              <a:ext uri="{FF2B5EF4-FFF2-40B4-BE49-F238E27FC236}">
                <a16:creationId xmlns:a16="http://schemas.microsoft.com/office/drawing/2014/main" id="{3C948ABC-873C-2FB3-C85A-C1E8FD19A8A0}"/>
              </a:ext>
            </a:extLst>
          </p:cNvPr>
          <p:cNvGrpSpPr/>
          <p:nvPr/>
        </p:nvGrpSpPr>
        <p:grpSpPr>
          <a:xfrm>
            <a:off x="11378601" y="0"/>
            <a:ext cx="720000" cy="504000"/>
            <a:chOff x="10669949" y="-346310"/>
            <a:chExt cx="1367581" cy="1208956"/>
          </a:xfrm>
        </p:grpSpPr>
        <p:sp>
          <p:nvSpPr>
            <p:cNvPr id="4" name="Half Frame 3">
              <a:extLst>
                <a:ext uri="{FF2B5EF4-FFF2-40B4-BE49-F238E27FC236}">
                  <a16:creationId xmlns:a16="http://schemas.microsoft.com/office/drawing/2014/main" id="{DE7CC2A3-AB80-6504-D623-921373E8651D}"/>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5" name="Half Frame 4">
              <a:extLst>
                <a:ext uri="{FF2B5EF4-FFF2-40B4-BE49-F238E27FC236}">
                  <a16:creationId xmlns:a16="http://schemas.microsoft.com/office/drawing/2014/main" id="{E6CD8424-241C-612B-1D07-7DA7799501F1}"/>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grpSp>
        <p:nvGrpSpPr>
          <p:cNvPr id="8" name="Group 7">
            <a:extLst>
              <a:ext uri="{FF2B5EF4-FFF2-40B4-BE49-F238E27FC236}">
                <a16:creationId xmlns:a16="http://schemas.microsoft.com/office/drawing/2014/main" id="{C770F3E6-4731-6C8A-6117-4A361D547159}"/>
              </a:ext>
            </a:extLst>
          </p:cNvPr>
          <p:cNvGrpSpPr/>
          <p:nvPr/>
        </p:nvGrpSpPr>
        <p:grpSpPr>
          <a:xfrm>
            <a:off x="838200" y="1115510"/>
            <a:ext cx="10970141" cy="4669869"/>
            <a:chOff x="573626" y="1470839"/>
            <a:chExt cx="11086253" cy="4892275"/>
          </a:xfrm>
        </p:grpSpPr>
        <p:pic>
          <p:nvPicPr>
            <p:cNvPr id="18" name="Picture 17">
              <a:extLst>
                <a:ext uri="{FF2B5EF4-FFF2-40B4-BE49-F238E27FC236}">
                  <a16:creationId xmlns:a16="http://schemas.microsoft.com/office/drawing/2014/main" id="{A49ABDEB-E2F0-A919-C572-DECAA06C4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79" y="1763315"/>
              <a:ext cx="1604723" cy="1604723"/>
            </a:xfrm>
            <a:prstGeom prst="rect">
              <a:avLst/>
            </a:prstGeom>
          </p:spPr>
        </p:pic>
        <p:pic>
          <p:nvPicPr>
            <p:cNvPr id="24" name="Picture 23">
              <a:extLst>
                <a:ext uri="{FF2B5EF4-FFF2-40B4-BE49-F238E27FC236}">
                  <a16:creationId xmlns:a16="http://schemas.microsoft.com/office/drawing/2014/main" id="{FCD93DC1-E66E-7B2D-BFA8-932A68DA8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537" y="1470839"/>
              <a:ext cx="1897200" cy="1897200"/>
            </a:xfrm>
            <a:prstGeom prst="rect">
              <a:avLst/>
            </a:prstGeom>
          </p:spPr>
        </p:pic>
        <p:pic>
          <p:nvPicPr>
            <p:cNvPr id="26" name="Picture 25">
              <a:extLst>
                <a:ext uri="{FF2B5EF4-FFF2-40B4-BE49-F238E27FC236}">
                  <a16:creationId xmlns:a16="http://schemas.microsoft.com/office/drawing/2014/main" id="{85AF9DEB-DD6D-F25F-83D3-BB5748B81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468" y="1965129"/>
              <a:ext cx="1897200" cy="1402910"/>
            </a:xfrm>
            <a:prstGeom prst="rect">
              <a:avLst/>
            </a:prstGeom>
          </p:spPr>
        </p:pic>
        <p:pic>
          <p:nvPicPr>
            <p:cNvPr id="28" name="Picture 27">
              <a:extLst>
                <a:ext uri="{FF2B5EF4-FFF2-40B4-BE49-F238E27FC236}">
                  <a16:creationId xmlns:a16="http://schemas.microsoft.com/office/drawing/2014/main" id="{E79E3CF6-BA3B-2D68-4207-5990FCD0A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626" y="3995624"/>
              <a:ext cx="1897200" cy="1493050"/>
            </a:xfrm>
            <a:prstGeom prst="rect">
              <a:avLst/>
            </a:prstGeom>
          </p:spPr>
        </p:pic>
        <p:pic>
          <p:nvPicPr>
            <p:cNvPr id="30" name="Picture 29">
              <a:extLst>
                <a:ext uri="{FF2B5EF4-FFF2-40B4-BE49-F238E27FC236}">
                  <a16:creationId xmlns:a16="http://schemas.microsoft.com/office/drawing/2014/main" id="{D8D4F7CF-4FD3-7386-D5D3-1087F9BCA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7737" y="3995624"/>
              <a:ext cx="1897200" cy="823418"/>
            </a:xfrm>
            <a:prstGeom prst="rect">
              <a:avLst/>
            </a:prstGeom>
          </p:spPr>
        </p:pic>
        <p:pic>
          <p:nvPicPr>
            <p:cNvPr id="32" name="Picture 31">
              <a:extLst>
                <a:ext uri="{FF2B5EF4-FFF2-40B4-BE49-F238E27FC236}">
                  <a16:creationId xmlns:a16="http://schemas.microsoft.com/office/drawing/2014/main" id="{89A5EEA9-6F15-C4A3-8B2C-775071C61B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458" y="3995623"/>
              <a:ext cx="4066970" cy="1630625"/>
            </a:xfrm>
            <a:prstGeom prst="rect">
              <a:avLst/>
            </a:prstGeom>
          </p:spPr>
        </p:pic>
        <p:pic>
          <p:nvPicPr>
            <p:cNvPr id="9" name="Picture 8">
              <a:extLst>
                <a:ext uri="{FF2B5EF4-FFF2-40B4-BE49-F238E27FC236}">
                  <a16:creationId xmlns:a16="http://schemas.microsoft.com/office/drawing/2014/main" id="{A9C1CB4A-41F9-15FB-248B-EA8C9A1B0F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713" y="3520439"/>
              <a:ext cx="5487166" cy="800212"/>
            </a:xfrm>
            <a:prstGeom prst="rect">
              <a:avLst/>
            </a:prstGeom>
          </p:spPr>
        </p:pic>
        <p:sp>
          <p:nvSpPr>
            <p:cNvPr id="6" name="TextBox 5">
              <a:extLst>
                <a:ext uri="{FF2B5EF4-FFF2-40B4-BE49-F238E27FC236}">
                  <a16:creationId xmlns:a16="http://schemas.microsoft.com/office/drawing/2014/main" id="{62D5D86B-69B5-A0DF-79D0-E198BBA9BAB8}"/>
                </a:ext>
              </a:extLst>
            </p:cNvPr>
            <p:cNvSpPr txBox="1"/>
            <p:nvPr/>
          </p:nvSpPr>
          <p:spPr>
            <a:xfrm>
              <a:off x="573626" y="5778339"/>
              <a:ext cx="5255208" cy="584775"/>
            </a:xfrm>
            <a:prstGeom prst="rect">
              <a:avLst/>
            </a:prstGeom>
            <a:solidFill>
              <a:schemeClr val="accent2">
                <a:lumMod val="60000"/>
                <a:lumOff val="40000"/>
              </a:schemeClr>
            </a:solidFill>
          </p:spPr>
          <p:txBody>
            <a:bodyPr wrap="square" rtlCol="0">
              <a:spAutoFit/>
            </a:bodyPr>
            <a:lstStyle/>
            <a:p>
              <a:pPr algn="r"/>
              <a:r>
                <a:rPr lang="en-ZA" sz="3200" b="1" dirty="0"/>
                <a:t>DIKWENE MANGANESE MINE</a:t>
              </a:r>
            </a:p>
          </p:txBody>
        </p:sp>
        <p:pic>
          <p:nvPicPr>
            <p:cNvPr id="13" name="Picture 12">
              <a:extLst>
                <a:ext uri="{FF2B5EF4-FFF2-40B4-BE49-F238E27FC236}">
                  <a16:creationId xmlns:a16="http://schemas.microsoft.com/office/drawing/2014/main" id="{CFF9F131-1E4B-D969-2F7C-BC98010389F8}"/>
                </a:ext>
              </a:extLst>
            </p:cNvPr>
            <p:cNvPicPr>
              <a:picLocks noChangeAspect="1"/>
            </p:cNvPicPr>
            <p:nvPr/>
          </p:nvPicPr>
          <p:blipFill>
            <a:blip r:embed="rId10"/>
            <a:stretch>
              <a:fillRect/>
            </a:stretch>
          </p:blipFill>
          <p:spPr>
            <a:xfrm>
              <a:off x="7094668" y="2061942"/>
              <a:ext cx="4191363" cy="861135"/>
            </a:xfrm>
            <a:prstGeom prst="rect">
              <a:avLst/>
            </a:prstGeom>
          </p:spPr>
        </p:pic>
      </p:grpSp>
    </p:spTree>
    <p:extLst>
      <p:ext uri="{BB962C8B-B14F-4D97-AF65-F5344CB8AC3E}">
        <p14:creationId xmlns:p14="http://schemas.microsoft.com/office/powerpoint/2010/main" val="2252093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 holding each other">
            <a:extLst>
              <a:ext uri="{FF2B5EF4-FFF2-40B4-BE49-F238E27FC236}">
                <a16:creationId xmlns:a16="http://schemas.microsoft.com/office/drawing/2014/main" id="{ADA81D7A-3024-844F-1E07-B8F4623B2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059E9B5-F9D7-FDCF-317E-5A11173D39AC}"/>
              </a:ext>
            </a:extLst>
          </p:cNvPr>
          <p:cNvSpPr txBox="1"/>
          <p:nvPr/>
        </p:nvSpPr>
        <p:spPr>
          <a:xfrm>
            <a:off x="3406588" y="5268557"/>
            <a:ext cx="6210748" cy="1323439"/>
          </a:xfrm>
          <a:prstGeom prst="rect">
            <a:avLst/>
          </a:prstGeom>
          <a:noFill/>
        </p:spPr>
        <p:txBody>
          <a:bodyPr wrap="square" rtlCol="0">
            <a:spAutoFit/>
            <a:scene3d>
              <a:camera prst="orthographicFront"/>
              <a:lightRig rig="threePt" dir="t"/>
            </a:scene3d>
            <a:sp3d extrusionH="57150">
              <a:bevelT w="38100" h="38100"/>
            </a:sp3d>
          </a:bodyPr>
          <a:lstStyle/>
          <a:p>
            <a:r>
              <a:rPr lang="en-ZA" sz="8000" b="1" spc="600" dirty="0">
                <a:ln w="22225">
                  <a:solidFill>
                    <a:schemeClr val="bg1"/>
                  </a:solidFill>
                  <a:prstDash val="solid"/>
                </a:ln>
                <a:effectLst>
                  <a:outerShdw blurRad="60007" dir="2000400" sy="-30000" kx="-800400" algn="bl" rotWithShape="0">
                    <a:prstClr val="black">
                      <a:alpha val="20000"/>
                    </a:prstClr>
                  </a:outerShdw>
                </a:effectLst>
                <a:latin typeface="Calibri Light" panose="020F0302020204030204" pitchFamily="34" charset="0"/>
                <a:cs typeface="Calibri Light" panose="020F0302020204030204" pitchFamily="34" charset="0"/>
              </a:rPr>
              <a:t>THANK YOU</a:t>
            </a:r>
          </a:p>
        </p:txBody>
      </p:sp>
      <p:pic>
        <p:nvPicPr>
          <p:cNvPr id="6" name="Content Placeholder 9">
            <a:extLst>
              <a:ext uri="{FF2B5EF4-FFF2-40B4-BE49-F238E27FC236}">
                <a16:creationId xmlns:a16="http://schemas.microsoft.com/office/drawing/2014/main" id="{622B3513-C7B7-9DA4-5EEE-227BDA1A4AD3}"/>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0" y="0"/>
            <a:ext cx="2514600" cy="1282338"/>
          </a:xfrm>
          <a:prstGeom prst="rect">
            <a:avLst/>
          </a:prstGeom>
        </p:spPr>
      </p:pic>
    </p:spTree>
    <p:extLst>
      <p:ext uri="{BB962C8B-B14F-4D97-AF65-F5344CB8AC3E}">
        <p14:creationId xmlns:p14="http://schemas.microsoft.com/office/powerpoint/2010/main" val="399512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589E5-C7FD-E712-25C9-BF724582B200}"/>
              </a:ext>
            </a:extLst>
          </p:cNvPr>
          <p:cNvPicPr>
            <a:picLocks noChangeAspect="1"/>
          </p:cNvPicPr>
          <p:nvPr/>
        </p:nvPicPr>
        <p:blipFill>
          <a:blip r:embed="rId2"/>
          <a:stretch>
            <a:fillRect/>
          </a:stretch>
        </p:blipFill>
        <p:spPr>
          <a:xfrm>
            <a:off x="0" y="0"/>
            <a:ext cx="5943600" cy="6858000"/>
          </a:xfrm>
          <a:prstGeom prst="rect">
            <a:avLst/>
          </a:prstGeom>
        </p:spPr>
      </p:pic>
      <p:sp>
        <p:nvSpPr>
          <p:cNvPr id="2" name="Title 1"/>
          <p:cNvSpPr>
            <a:spLocks noGrp="1"/>
          </p:cNvSpPr>
          <p:nvPr>
            <p:ph type="title"/>
          </p:nvPr>
        </p:nvSpPr>
        <p:spPr>
          <a:xfrm>
            <a:off x="1413700" y="828675"/>
            <a:ext cx="9174290" cy="788670"/>
          </a:xfrm>
        </p:spPr>
        <p:txBody>
          <a:bodyPr>
            <a:normAutofit/>
          </a:bodyPr>
          <a:lstStyle/>
          <a:p>
            <a:pPr algn="ctr"/>
            <a:r>
              <a:rPr lang="en-ZA" sz="4000" b="1" dirty="0">
                <a:solidFill>
                  <a:schemeClr val="tx1"/>
                </a:solidFill>
              </a:rPr>
              <a:t>Who</a:t>
            </a:r>
            <a:r>
              <a:rPr lang="en-ZA" sz="4000" dirty="0">
                <a:solidFill>
                  <a:schemeClr val="tx1"/>
                </a:solidFill>
              </a:rPr>
              <a:t> we are</a:t>
            </a:r>
            <a:endParaRPr lang="en-ZA" sz="4000" dirty="0"/>
          </a:p>
        </p:txBody>
      </p:sp>
      <p:sp>
        <p:nvSpPr>
          <p:cNvPr id="5" name="TextBox 4"/>
          <p:cNvSpPr txBox="1"/>
          <p:nvPr/>
        </p:nvSpPr>
        <p:spPr>
          <a:xfrm>
            <a:off x="971740" y="2139481"/>
            <a:ext cx="10058210" cy="3779368"/>
          </a:xfrm>
          <a:prstGeom prst="rect">
            <a:avLst/>
          </a:prstGeom>
          <a:noFill/>
        </p:spPr>
        <p:txBody>
          <a:bodyPr wrap="square" rtlCol="0">
            <a:spAutoFit/>
          </a:bodyPr>
          <a:lstStyle/>
          <a:p>
            <a:pPr>
              <a:lnSpc>
                <a:spcPct val="150000"/>
              </a:lnSpc>
            </a:pPr>
            <a:r>
              <a:rPr lang="en-US" sz="2000" b="1" dirty="0">
                <a:solidFill>
                  <a:srgbClr val="FF0000"/>
                </a:solidFill>
                <a:latin typeface="+mj-lt"/>
              </a:rPr>
              <a:t>W</a:t>
            </a:r>
            <a:r>
              <a:rPr lang="en-US" sz="2000" dirty="0">
                <a:latin typeface="+mj-lt"/>
              </a:rPr>
              <a:t>allstreet Of Mining (Pty) Ltd is a 100% black-owned and managed company based in the Northern Cape Province, Kuruman. </a:t>
            </a:r>
          </a:p>
          <a:p>
            <a:pPr>
              <a:lnSpc>
                <a:spcPct val="150000"/>
              </a:lnSpc>
            </a:pPr>
            <a:endParaRPr lang="en-US" sz="2000" dirty="0">
              <a:latin typeface="+mj-lt"/>
            </a:endParaRPr>
          </a:p>
          <a:p>
            <a:pPr>
              <a:lnSpc>
                <a:spcPct val="150000"/>
              </a:lnSpc>
            </a:pPr>
            <a:r>
              <a:rPr lang="en-US" sz="2000" b="1" dirty="0">
                <a:solidFill>
                  <a:srgbClr val="FF0000"/>
                </a:solidFill>
                <a:latin typeface="+mj-lt"/>
              </a:rPr>
              <a:t>O</a:t>
            </a:r>
            <a:r>
              <a:rPr lang="en-US" sz="2000" dirty="0">
                <a:latin typeface="+mj-lt"/>
              </a:rPr>
              <a:t>ur primary objective is to boost the operational effectiveness and productivity of our clientele.</a:t>
            </a:r>
          </a:p>
          <a:p>
            <a:pPr>
              <a:lnSpc>
                <a:spcPct val="150000"/>
              </a:lnSpc>
            </a:pPr>
            <a:r>
              <a:rPr lang="en-US" sz="2000" dirty="0">
                <a:latin typeface="+mj-lt"/>
              </a:rPr>
              <a:t> </a:t>
            </a:r>
          </a:p>
          <a:p>
            <a:pPr>
              <a:lnSpc>
                <a:spcPct val="150000"/>
              </a:lnSpc>
            </a:pPr>
            <a:r>
              <a:rPr lang="en-US" sz="2000" b="1" dirty="0">
                <a:solidFill>
                  <a:srgbClr val="FF0000"/>
                </a:solidFill>
                <a:latin typeface="+mj-lt"/>
              </a:rPr>
              <a:t>W</a:t>
            </a:r>
            <a:r>
              <a:rPr lang="en-US" sz="2000" dirty="0">
                <a:latin typeface="+mj-lt"/>
              </a:rPr>
              <a:t>e aspire to promote permanent partnerships, exceling the conventional role of a mere service and supply contractor.</a:t>
            </a:r>
            <a:endParaRPr lang="en-ZA" sz="2000" dirty="0">
              <a:latin typeface="+mj-lt"/>
            </a:endParaRPr>
          </a:p>
          <a:p>
            <a:pPr>
              <a:lnSpc>
                <a:spcPct val="150000"/>
              </a:lnSpc>
            </a:pPr>
            <a:endParaRPr lang="en-ZA" sz="2200" dirty="0">
              <a:latin typeface="+mj-lt"/>
            </a:endParaRPr>
          </a:p>
        </p:txBody>
      </p:sp>
      <p:grpSp>
        <p:nvGrpSpPr>
          <p:cNvPr id="9" name="Group 8"/>
          <p:cNvGrpSpPr/>
          <p:nvPr/>
        </p:nvGrpSpPr>
        <p:grpSpPr>
          <a:xfrm>
            <a:off x="11378601" y="0"/>
            <a:ext cx="720000" cy="504000"/>
            <a:chOff x="10669949" y="-346310"/>
            <a:chExt cx="1367581" cy="1208956"/>
          </a:xfrm>
        </p:grpSpPr>
        <p:sp>
          <p:nvSpPr>
            <p:cNvPr id="10" name="Half Frame 9"/>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11" name="Half Frame 10"/>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sp>
        <p:nvSpPr>
          <p:cNvPr id="8" name="Content Placeholder 7">
            <a:extLst>
              <a:ext uri="{FF2B5EF4-FFF2-40B4-BE49-F238E27FC236}">
                <a16:creationId xmlns:a16="http://schemas.microsoft.com/office/drawing/2014/main" id="{4C27C216-1258-B571-61BE-88DEF5459A16}"/>
              </a:ext>
            </a:extLst>
          </p:cNvPr>
          <p:cNvSpPr>
            <a:spLocks noGrp="1"/>
          </p:cNvSpPr>
          <p:nvPr>
            <p:ph idx="1"/>
          </p:nvPr>
        </p:nvSpPr>
        <p:spPr>
          <a:xfrm>
            <a:off x="868218" y="1423766"/>
            <a:ext cx="11098141" cy="4351338"/>
          </a:xfrm>
        </p:spPr>
        <p:txBody>
          <a:bodyPr/>
          <a:lstStyle/>
          <a:p>
            <a:pPr marL="0" indent="0">
              <a:buNone/>
            </a:pPr>
            <a:r>
              <a:rPr lang="en-ZA" dirty="0"/>
              <a:t>  </a:t>
            </a:r>
          </a:p>
        </p:txBody>
      </p:sp>
    </p:spTree>
    <p:extLst>
      <p:ext uri="{BB962C8B-B14F-4D97-AF65-F5344CB8AC3E}">
        <p14:creationId xmlns:p14="http://schemas.microsoft.com/office/powerpoint/2010/main" val="257465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68E8AF-2481-7D2D-D903-842D4674DFC7}"/>
              </a:ext>
            </a:extLst>
          </p:cNvPr>
          <p:cNvPicPr>
            <a:picLocks noChangeAspect="1"/>
          </p:cNvPicPr>
          <p:nvPr/>
        </p:nvPicPr>
        <p:blipFill>
          <a:blip r:embed="rId2">
            <a:alphaModFix amt="5000"/>
          </a:blip>
          <a:stretch>
            <a:fillRect/>
          </a:stretch>
        </p:blipFill>
        <p:spPr>
          <a:xfrm>
            <a:off x="5730833" y="1690689"/>
            <a:ext cx="6581815" cy="5167312"/>
          </a:xfrm>
          <a:prstGeom prst="rect">
            <a:avLst/>
          </a:prstGeom>
        </p:spPr>
      </p:pic>
      <p:sp>
        <p:nvSpPr>
          <p:cNvPr id="2" name="Title 1"/>
          <p:cNvSpPr>
            <a:spLocks noGrp="1"/>
          </p:cNvSpPr>
          <p:nvPr>
            <p:ph type="title"/>
          </p:nvPr>
        </p:nvSpPr>
        <p:spPr>
          <a:xfrm>
            <a:off x="3749962" y="479561"/>
            <a:ext cx="4823691" cy="1325563"/>
          </a:xfrm>
        </p:spPr>
        <p:txBody>
          <a:bodyPr>
            <a:normAutofit/>
          </a:bodyPr>
          <a:lstStyle/>
          <a:p>
            <a:pPr algn="ctr"/>
            <a:r>
              <a:rPr lang="en-GB" sz="4000" b="1" dirty="0">
                <a:ln>
                  <a:solidFill>
                    <a:schemeClr val="bg2">
                      <a:lumMod val="50000"/>
                    </a:schemeClr>
                  </a:solidFill>
                </a:ln>
                <a:solidFill>
                  <a:schemeClr val="bg2">
                    <a:lumMod val="50000"/>
                  </a:schemeClr>
                </a:solidFill>
              </a:rPr>
              <a:t>MISSION STATEMENT</a:t>
            </a:r>
            <a:endParaRPr lang="en-ZA" sz="4000" b="1" dirty="0">
              <a:ln>
                <a:solidFill>
                  <a:schemeClr val="bg2">
                    <a:lumMod val="50000"/>
                  </a:schemeClr>
                </a:solidFill>
              </a:ln>
              <a:solidFill>
                <a:schemeClr val="bg2">
                  <a:lumMod val="50000"/>
                </a:schemeClr>
              </a:solidFill>
            </a:endParaRPr>
          </a:p>
        </p:txBody>
      </p:sp>
      <p:sp>
        <p:nvSpPr>
          <p:cNvPr id="3" name="Content Placeholder 2"/>
          <p:cNvSpPr>
            <a:spLocks noGrp="1"/>
          </p:cNvSpPr>
          <p:nvPr>
            <p:ph idx="1"/>
          </p:nvPr>
        </p:nvSpPr>
        <p:spPr>
          <a:xfrm>
            <a:off x="1035844" y="1253331"/>
            <a:ext cx="10120313" cy="4351338"/>
          </a:xfrm>
        </p:spPr>
        <p:txBody>
          <a:bodyPr>
            <a:normAutofit/>
          </a:bodyPr>
          <a:lstStyle/>
          <a:p>
            <a:pPr marL="0" indent="0">
              <a:buNone/>
            </a:pPr>
            <a:endParaRPr lang="en-US" dirty="0"/>
          </a:p>
          <a:p>
            <a:r>
              <a:rPr lang="en-US" sz="2200" dirty="0">
                <a:latin typeface="+mj-lt"/>
              </a:rPr>
              <a:t>Our mission is to deliver quality services from inception to completion, ensuring fair pricing that aligns with our customers' expectations and standards</a:t>
            </a:r>
            <a:r>
              <a:rPr lang="en-GB" sz="2200" dirty="0">
                <a:latin typeface="+mj-lt"/>
              </a:rPr>
              <a:t>.</a:t>
            </a:r>
          </a:p>
          <a:p>
            <a:pPr marL="0" indent="0">
              <a:buNone/>
            </a:pPr>
            <a:endParaRPr lang="en-GB" dirty="0"/>
          </a:p>
          <a:p>
            <a:pPr marL="0" indent="0">
              <a:buNone/>
            </a:pPr>
            <a:r>
              <a:rPr lang="en-GB" b="1" dirty="0"/>
              <a:t>We will achieve our mission by:</a:t>
            </a:r>
          </a:p>
          <a:p>
            <a:r>
              <a:rPr lang="en-GB" sz="2200" dirty="0">
                <a:solidFill>
                  <a:srgbClr val="FF0000"/>
                </a:solidFill>
                <a:latin typeface="+mj-lt"/>
              </a:rPr>
              <a:t>Providing a needed service</a:t>
            </a:r>
          </a:p>
          <a:p>
            <a:r>
              <a:rPr lang="en-GB" sz="2200" dirty="0">
                <a:solidFill>
                  <a:srgbClr val="FF0000"/>
                </a:solidFill>
                <a:latin typeface="+mj-lt"/>
              </a:rPr>
              <a:t>Through consistency</a:t>
            </a:r>
          </a:p>
          <a:p>
            <a:r>
              <a:rPr lang="en-GB" sz="2200" dirty="0">
                <a:solidFill>
                  <a:srgbClr val="FF0000"/>
                </a:solidFill>
                <a:latin typeface="+mj-lt"/>
              </a:rPr>
              <a:t>Respecting our customers and organization</a:t>
            </a:r>
          </a:p>
          <a:p>
            <a:r>
              <a:rPr lang="en-GB" sz="2200" dirty="0">
                <a:solidFill>
                  <a:srgbClr val="FF0000"/>
                </a:solidFill>
                <a:latin typeface="+mj-lt"/>
              </a:rPr>
              <a:t>Team work</a:t>
            </a:r>
            <a:endParaRPr lang="en-ZA" sz="2200" dirty="0">
              <a:solidFill>
                <a:srgbClr val="FF0000"/>
              </a:solidFill>
              <a:latin typeface="+mj-lt"/>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F6B971B3-62F0-D06E-54E1-D8716A45F554}"/>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BD7F745B-CE19-84A7-5470-6474EEE2AA35}"/>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1DCC7C08-5900-6317-8FA8-3EC7CDE728B5}"/>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405392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673" y="970290"/>
            <a:ext cx="4260634" cy="1325563"/>
          </a:xfrm>
        </p:spPr>
        <p:txBody>
          <a:bodyPr>
            <a:normAutofit/>
          </a:bodyPr>
          <a:lstStyle/>
          <a:p>
            <a:pPr algn="ctr"/>
            <a:r>
              <a:rPr lang="en-GB" sz="4000" b="1" dirty="0">
                <a:ln>
                  <a:solidFill>
                    <a:schemeClr val="bg2">
                      <a:lumMod val="50000"/>
                    </a:schemeClr>
                  </a:solidFill>
                </a:ln>
                <a:solidFill>
                  <a:schemeClr val="bg2">
                    <a:lumMod val="50000"/>
                  </a:schemeClr>
                </a:solidFill>
              </a:rPr>
              <a:t>VISION STATEMENT</a:t>
            </a:r>
            <a:endParaRPr lang="en-ZA" sz="4000" b="1" dirty="0">
              <a:ln>
                <a:solidFill>
                  <a:schemeClr val="bg2">
                    <a:lumMod val="50000"/>
                  </a:schemeClr>
                </a:solidFill>
              </a:ln>
              <a:solidFill>
                <a:schemeClr val="bg2">
                  <a:lumMod val="50000"/>
                </a:schemeClr>
              </a:solidFill>
            </a:endParaRPr>
          </a:p>
        </p:txBody>
      </p:sp>
      <p:sp>
        <p:nvSpPr>
          <p:cNvPr id="3" name="Content Placeholder 2"/>
          <p:cNvSpPr>
            <a:spLocks noGrp="1"/>
          </p:cNvSpPr>
          <p:nvPr>
            <p:ph idx="1"/>
          </p:nvPr>
        </p:nvSpPr>
        <p:spPr>
          <a:xfrm>
            <a:off x="524164" y="3308386"/>
            <a:ext cx="10515600" cy="1331119"/>
          </a:xfrm>
        </p:spPr>
        <p:txBody>
          <a:bodyPr>
            <a:noAutofit/>
          </a:bodyPr>
          <a:lstStyle/>
          <a:p>
            <a:pPr marL="0" indent="0">
              <a:buNone/>
            </a:pPr>
            <a:r>
              <a:rPr lang="en-US" sz="2200" dirty="0">
                <a:latin typeface="+mj-lt"/>
              </a:rPr>
              <a:t>We are committed to continuous improvement as a service provider.</a:t>
            </a:r>
            <a:endParaRPr lang="en-ZA" sz="2200" dirty="0">
              <a:latin typeface="+mj-lt"/>
            </a:endParaRP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8D380F62-DDC0-E8C3-115F-723BCEF01B6B}"/>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26B9B3DC-B9D8-D4B9-46E9-31ED41F76061}"/>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B3B10A53-3191-07A2-CEDB-64EC2D8B2462}"/>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Tree>
    <p:extLst>
      <p:ext uri="{BB962C8B-B14F-4D97-AF65-F5344CB8AC3E}">
        <p14:creationId xmlns:p14="http://schemas.microsoft.com/office/powerpoint/2010/main" val="345315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3E53A8B-20A5-24C8-93DD-6A2A25167AF4}"/>
              </a:ext>
            </a:extLst>
          </p:cNvPr>
          <p:cNvCxnSpPr>
            <a:cxnSpLocks/>
          </p:cNvCxnSpPr>
          <p:nvPr/>
        </p:nvCxnSpPr>
        <p:spPr>
          <a:xfrm flipV="1">
            <a:off x="3000593" y="5305702"/>
            <a:ext cx="5634928" cy="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p:cNvSpPr>
            <a:spLocks noGrp="1"/>
          </p:cNvSpPr>
          <p:nvPr>
            <p:ph type="title"/>
          </p:nvPr>
        </p:nvSpPr>
        <p:spPr>
          <a:xfrm>
            <a:off x="4553526" y="487635"/>
            <a:ext cx="3299691" cy="1325563"/>
          </a:xfrm>
        </p:spPr>
        <p:txBody>
          <a:bodyPr>
            <a:normAutofit/>
          </a:bodyPr>
          <a:lstStyle/>
          <a:p>
            <a:pPr algn="ctr"/>
            <a:r>
              <a:rPr lang="en-GB" sz="4000" b="1" dirty="0">
                <a:ln>
                  <a:solidFill>
                    <a:schemeClr val="bg2">
                      <a:lumMod val="50000"/>
                    </a:schemeClr>
                  </a:solidFill>
                </a:ln>
                <a:solidFill>
                  <a:schemeClr val="bg2">
                    <a:lumMod val="50000"/>
                  </a:schemeClr>
                </a:solidFill>
              </a:rPr>
              <a:t>OUR SERVICES</a:t>
            </a:r>
            <a:endParaRPr lang="en-ZA" sz="4000" b="1" dirty="0">
              <a:ln>
                <a:solidFill>
                  <a:schemeClr val="bg2">
                    <a:lumMod val="50000"/>
                  </a:schemeClr>
                </a:solidFill>
              </a:ln>
              <a:solidFill>
                <a:schemeClr val="bg2">
                  <a:lumMod val="50000"/>
                </a:schemeClr>
              </a:solidFill>
            </a:endParaRPr>
          </a:p>
        </p:txBody>
      </p:sp>
      <p:sp>
        <p:nvSpPr>
          <p:cNvPr id="3" name="Content Placeholder 2"/>
          <p:cNvSpPr>
            <a:spLocks noGrp="1"/>
          </p:cNvSpPr>
          <p:nvPr>
            <p:ph idx="1"/>
          </p:nvPr>
        </p:nvSpPr>
        <p:spPr>
          <a:xfrm>
            <a:off x="240145" y="2052262"/>
            <a:ext cx="11113655" cy="4351338"/>
          </a:xfrm>
        </p:spPr>
        <p:txBody>
          <a:bodyPr>
            <a:normAutofit/>
          </a:bodyPr>
          <a:lstStyle/>
          <a:p>
            <a:pPr marL="0" indent="0" algn="ctr">
              <a:buNone/>
            </a:pPr>
            <a:endParaRPr lang="en-GB" sz="3200" dirty="0"/>
          </a:p>
          <a:p>
            <a:pPr marL="0" indent="0" algn="ctr">
              <a:buNone/>
            </a:pPr>
            <a:endParaRPr lang="en-GB" sz="1050" dirty="0"/>
          </a:p>
          <a:p>
            <a:pPr>
              <a:buNone/>
            </a:pPr>
            <a:endParaRPr lang="en-GB" sz="2600" dirty="0"/>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5" name="Group 4">
            <a:extLst>
              <a:ext uri="{FF2B5EF4-FFF2-40B4-BE49-F238E27FC236}">
                <a16:creationId xmlns:a16="http://schemas.microsoft.com/office/drawing/2014/main" id="{AAD45B5F-C124-C3A9-F415-1B4C6CEA4FD4}"/>
              </a:ext>
            </a:extLst>
          </p:cNvPr>
          <p:cNvGrpSpPr/>
          <p:nvPr/>
        </p:nvGrpSpPr>
        <p:grpSpPr>
          <a:xfrm>
            <a:off x="11378601" y="0"/>
            <a:ext cx="720000" cy="504000"/>
            <a:chOff x="10669949" y="-346310"/>
            <a:chExt cx="1367581" cy="1208956"/>
          </a:xfrm>
        </p:grpSpPr>
        <p:sp>
          <p:nvSpPr>
            <p:cNvPr id="6" name="Half Frame 5">
              <a:extLst>
                <a:ext uri="{FF2B5EF4-FFF2-40B4-BE49-F238E27FC236}">
                  <a16:creationId xmlns:a16="http://schemas.microsoft.com/office/drawing/2014/main" id="{23E1C294-3F8E-0788-0A40-EDEA57D0FD26}"/>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 name="Half Frame 6">
              <a:extLst>
                <a:ext uri="{FF2B5EF4-FFF2-40B4-BE49-F238E27FC236}">
                  <a16:creationId xmlns:a16="http://schemas.microsoft.com/office/drawing/2014/main" id="{AFE06654-9BCF-B5D2-5B55-AB1ECC9AC113}"/>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cxnSp>
        <p:nvCxnSpPr>
          <p:cNvPr id="8" name="Straight Connector 7">
            <a:extLst>
              <a:ext uri="{FF2B5EF4-FFF2-40B4-BE49-F238E27FC236}">
                <a16:creationId xmlns:a16="http://schemas.microsoft.com/office/drawing/2014/main" id="{37F3EED9-B527-DCAD-E30F-4C5E8136C5E7}"/>
              </a:ext>
            </a:extLst>
          </p:cNvPr>
          <p:cNvCxnSpPr>
            <a:cxnSpLocks/>
            <a:stCxn id="20" idx="6"/>
          </p:cNvCxnSpPr>
          <p:nvPr/>
        </p:nvCxnSpPr>
        <p:spPr>
          <a:xfrm>
            <a:off x="1002467" y="2902498"/>
            <a:ext cx="11189533" cy="0"/>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0F61DF10-1F37-C8AA-5442-C3640B0969C5}"/>
              </a:ext>
            </a:extLst>
          </p:cNvPr>
          <p:cNvGrpSpPr/>
          <p:nvPr/>
        </p:nvGrpSpPr>
        <p:grpSpPr>
          <a:xfrm>
            <a:off x="401303" y="2596685"/>
            <a:ext cx="11624671" cy="1958904"/>
            <a:chOff x="-450758" y="2387513"/>
            <a:chExt cx="11624671" cy="1958904"/>
          </a:xfrm>
        </p:grpSpPr>
        <p:sp>
          <p:nvSpPr>
            <p:cNvPr id="28" name="TextBox 27">
              <a:extLst>
                <a:ext uri="{FF2B5EF4-FFF2-40B4-BE49-F238E27FC236}">
                  <a16:creationId xmlns:a16="http://schemas.microsoft.com/office/drawing/2014/main" id="{19807E8B-DA05-2070-D910-60019D71459F}"/>
                </a:ext>
              </a:extLst>
            </p:cNvPr>
            <p:cNvSpPr txBox="1"/>
            <p:nvPr/>
          </p:nvSpPr>
          <p:spPr>
            <a:xfrm>
              <a:off x="7366855" y="2993908"/>
              <a:ext cx="258418" cy="400110"/>
            </a:xfrm>
            <a:prstGeom prst="rect">
              <a:avLst/>
            </a:prstGeom>
            <a:noFill/>
          </p:spPr>
          <p:txBody>
            <a:bodyPr wrap="square" rtlCol="0">
              <a:spAutoFit/>
            </a:bodyPr>
            <a:lstStyle/>
            <a:p>
              <a:pPr algn="ctr"/>
              <a:endParaRPr lang="en-ZA" sz="2000" b="1" dirty="0"/>
            </a:p>
          </p:txBody>
        </p:sp>
        <p:grpSp>
          <p:nvGrpSpPr>
            <p:cNvPr id="15" name="Group 14">
              <a:extLst>
                <a:ext uri="{FF2B5EF4-FFF2-40B4-BE49-F238E27FC236}">
                  <a16:creationId xmlns:a16="http://schemas.microsoft.com/office/drawing/2014/main" id="{FEF5D9E6-A32B-BD73-37C9-A81DFD493F50}"/>
                </a:ext>
              </a:extLst>
            </p:cNvPr>
            <p:cNvGrpSpPr/>
            <p:nvPr/>
          </p:nvGrpSpPr>
          <p:grpSpPr>
            <a:xfrm>
              <a:off x="-450758" y="2387513"/>
              <a:ext cx="10443672" cy="624599"/>
              <a:chOff x="-227948" y="1113792"/>
              <a:chExt cx="10443672" cy="624599"/>
            </a:xfrm>
          </p:grpSpPr>
          <p:sp>
            <p:nvSpPr>
              <p:cNvPr id="20" name="Oval 19">
                <a:extLst>
                  <a:ext uri="{FF2B5EF4-FFF2-40B4-BE49-F238E27FC236}">
                    <a16:creationId xmlns:a16="http://schemas.microsoft.com/office/drawing/2014/main" id="{A87C66AE-641A-1471-6A3A-DCAA6524DE6C}"/>
                  </a:ext>
                </a:extLst>
              </p:cNvPr>
              <p:cNvSpPr/>
              <p:nvPr/>
            </p:nvSpPr>
            <p:spPr>
              <a:xfrm>
                <a:off x="-227948" y="1119023"/>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Oval 20">
                <a:extLst>
                  <a:ext uri="{FF2B5EF4-FFF2-40B4-BE49-F238E27FC236}">
                    <a16:creationId xmlns:a16="http://schemas.microsoft.com/office/drawing/2014/main" id="{4B4DAF4F-2404-AB8F-B5BA-ADC60140166D}"/>
                  </a:ext>
                </a:extLst>
              </p:cNvPr>
              <p:cNvSpPr/>
              <p:nvPr/>
            </p:nvSpPr>
            <p:spPr>
              <a:xfrm>
                <a:off x="-182399" y="1181106"/>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016680AA-B61C-0FB4-172B-36BF878C1F18}"/>
                  </a:ext>
                </a:extLst>
              </p:cNvPr>
              <p:cNvSpPr txBox="1"/>
              <p:nvPr/>
            </p:nvSpPr>
            <p:spPr>
              <a:xfrm>
                <a:off x="-56576" y="1219550"/>
                <a:ext cx="258418" cy="400110"/>
              </a:xfrm>
              <a:prstGeom prst="rect">
                <a:avLst/>
              </a:prstGeom>
              <a:noFill/>
            </p:spPr>
            <p:txBody>
              <a:bodyPr wrap="square" rtlCol="0">
                <a:spAutoFit/>
              </a:bodyPr>
              <a:lstStyle/>
              <a:p>
                <a:pPr algn="ctr"/>
                <a:r>
                  <a:rPr lang="en-ZA" sz="2000" b="1" dirty="0"/>
                  <a:t>1</a:t>
                </a:r>
              </a:p>
            </p:txBody>
          </p:sp>
          <p:sp>
            <p:nvSpPr>
              <p:cNvPr id="4" name="Oval 3">
                <a:extLst>
                  <a:ext uri="{FF2B5EF4-FFF2-40B4-BE49-F238E27FC236}">
                    <a16:creationId xmlns:a16="http://schemas.microsoft.com/office/drawing/2014/main" id="{B4E74C91-C9F5-A50E-E780-D408D67CD557}"/>
                  </a:ext>
                </a:extLst>
              </p:cNvPr>
              <p:cNvSpPr/>
              <p:nvPr/>
            </p:nvSpPr>
            <p:spPr>
              <a:xfrm>
                <a:off x="6798000" y="1125223"/>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Oval 9">
                <a:extLst>
                  <a:ext uri="{FF2B5EF4-FFF2-40B4-BE49-F238E27FC236}">
                    <a16:creationId xmlns:a16="http://schemas.microsoft.com/office/drawing/2014/main" id="{95135256-E872-A636-66E8-6327113168EE}"/>
                  </a:ext>
                </a:extLst>
              </p:cNvPr>
              <p:cNvSpPr/>
              <p:nvPr/>
            </p:nvSpPr>
            <p:spPr>
              <a:xfrm>
                <a:off x="6843549" y="1187306"/>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B73512F-159C-73C4-DA98-F51C15E01302}"/>
                  </a:ext>
                </a:extLst>
              </p:cNvPr>
              <p:cNvSpPr txBox="1"/>
              <p:nvPr/>
            </p:nvSpPr>
            <p:spPr>
              <a:xfrm>
                <a:off x="6969372" y="1225750"/>
                <a:ext cx="258418" cy="400110"/>
              </a:xfrm>
              <a:prstGeom prst="rect">
                <a:avLst/>
              </a:prstGeom>
              <a:noFill/>
            </p:spPr>
            <p:txBody>
              <a:bodyPr wrap="square" rtlCol="0">
                <a:spAutoFit/>
              </a:bodyPr>
              <a:lstStyle/>
              <a:p>
                <a:pPr algn="ctr"/>
                <a:r>
                  <a:rPr lang="en-ZA" sz="2000" b="1" dirty="0"/>
                  <a:t>3</a:t>
                </a:r>
              </a:p>
            </p:txBody>
          </p:sp>
          <p:sp>
            <p:nvSpPr>
              <p:cNvPr id="14" name="Oval 13">
                <a:extLst>
                  <a:ext uri="{FF2B5EF4-FFF2-40B4-BE49-F238E27FC236}">
                    <a16:creationId xmlns:a16="http://schemas.microsoft.com/office/drawing/2014/main" id="{5B5EBB97-9CBC-2037-E9F0-C70729B6B70C}"/>
                  </a:ext>
                </a:extLst>
              </p:cNvPr>
              <p:cNvSpPr/>
              <p:nvPr/>
            </p:nvSpPr>
            <p:spPr>
              <a:xfrm>
                <a:off x="3680858" y="1137227"/>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Oval 17">
                <a:extLst>
                  <a:ext uri="{FF2B5EF4-FFF2-40B4-BE49-F238E27FC236}">
                    <a16:creationId xmlns:a16="http://schemas.microsoft.com/office/drawing/2014/main" id="{8AA89294-ACA4-7D67-0F2B-EADCB0C46042}"/>
                  </a:ext>
                </a:extLst>
              </p:cNvPr>
              <p:cNvSpPr/>
              <p:nvPr/>
            </p:nvSpPr>
            <p:spPr>
              <a:xfrm>
                <a:off x="3726407" y="1199310"/>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id="{57F57CC4-F1A0-58A1-99EE-B3AEF465A107}"/>
                  </a:ext>
                </a:extLst>
              </p:cNvPr>
              <p:cNvSpPr txBox="1"/>
              <p:nvPr/>
            </p:nvSpPr>
            <p:spPr>
              <a:xfrm>
                <a:off x="3852230" y="1237754"/>
                <a:ext cx="258418" cy="400110"/>
              </a:xfrm>
              <a:prstGeom prst="rect">
                <a:avLst/>
              </a:prstGeom>
              <a:noFill/>
            </p:spPr>
            <p:txBody>
              <a:bodyPr wrap="square" rtlCol="0">
                <a:spAutoFit/>
              </a:bodyPr>
              <a:lstStyle/>
              <a:p>
                <a:pPr algn="ctr"/>
                <a:r>
                  <a:rPr lang="en-ZA" sz="2000" b="1" dirty="0"/>
                  <a:t>2</a:t>
                </a:r>
              </a:p>
            </p:txBody>
          </p:sp>
          <p:sp>
            <p:nvSpPr>
              <p:cNvPr id="40" name="Oval 39">
                <a:extLst>
                  <a:ext uri="{FF2B5EF4-FFF2-40B4-BE49-F238E27FC236}">
                    <a16:creationId xmlns:a16="http://schemas.microsoft.com/office/drawing/2014/main" id="{11F44573-7124-9D7A-A6BA-B9C27A304FF2}"/>
                  </a:ext>
                </a:extLst>
              </p:cNvPr>
              <p:cNvSpPr/>
              <p:nvPr/>
            </p:nvSpPr>
            <p:spPr>
              <a:xfrm>
                <a:off x="9614560" y="1113792"/>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1" name="Oval 40">
                <a:extLst>
                  <a:ext uri="{FF2B5EF4-FFF2-40B4-BE49-F238E27FC236}">
                    <a16:creationId xmlns:a16="http://schemas.microsoft.com/office/drawing/2014/main" id="{0387FC71-FC57-A515-D9E2-57447125BC2C}"/>
                  </a:ext>
                </a:extLst>
              </p:cNvPr>
              <p:cNvSpPr/>
              <p:nvPr/>
            </p:nvSpPr>
            <p:spPr>
              <a:xfrm>
                <a:off x="9660109" y="1175875"/>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TextBox 41">
                <a:extLst>
                  <a:ext uri="{FF2B5EF4-FFF2-40B4-BE49-F238E27FC236}">
                    <a16:creationId xmlns:a16="http://schemas.microsoft.com/office/drawing/2014/main" id="{C8EFA9FD-5FCF-121B-01B8-C57E12DBF3F6}"/>
                  </a:ext>
                </a:extLst>
              </p:cNvPr>
              <p:cNvSpPr txBox="1"/>
              <p:nvPr/>
            </p:nvSpPr>
            <p:spPr>
              <a:xfrm>
                <a:off x="9785932" y="1214319"/>
                <a:ext cx="258418" cy="400110"/>
              </a:xfrm>
              <a:prstGeom prst="rect">
                <a:avLst/>
              </a:prstGeom>
              <a:noFill/>
            </p:spPr>
            <p:txBody>
              <a:bodyPr wrap="square" rtlCol="0">
                <a:spAutoFit/>
              </a:bodyPr>
              <a:lstStyle/>
              <a:p>
                <a:pPr algn="ctr"/>
                <a:r>
                  <a:rPr lang="en-ZA" sz="2000" b="1" dirty="0"/>
                  <a:t>4</a:t>
                </a:r>
              </a:p>
            </p:txBody>
          </p:sp>
        </p:grpSp>
        <p:sp>
          <p:nvSpPr>
            <p:cNvPr id="16" name="TextBox 15">
              <a:extLst>
                <a:ext uri="{FF2B5EF4-FFF2-40B4-BE49-F238E27FC236}">
                  <a16:creationId xmlns:a16="http://schemas.microsoft.com/office/drawing/2014/main" id="{ACF2E1DB-15A1-8097-2231-29383D4F7239}"/>
                </a:ext>
              </a:extLst>
            </p:cNvPr>
            <p:cNvSpPr txBox="1"/>
            <p:nvPr/>
          </p:nvSpPr>
          <p:spPr>
            <a:xfrm>
              <a:off x="-450758" y="3482045"/>
              <a:ext cx="2599290" cy="830997"/>
            </a:xfrm>
            <a:prstGeom prst="rect">
              <a:avLst/>
            </a:prstGeom>
            <a:noFill/>
          </p:spPr>
          <p:txBody>
            <a:bodyPr wrap="square" rtlCol="0">
              <a:spAutoFit/>
            </a:bodyPr>
            <a:lstStyle/>
            <a:p>
              <a:r>
                <a:rPr lang="en-GB" sz="2400" b="1" dirty="0">
                  <a:ln>
                    <a:solidFill>
                      <a:schemeClr val="bg2">
                        <a:lumMod val="50000"/>
                      </a:schemeClr>
                    </a:solidFill>
                  </a:ln>
                  <a:solidFill>
                    <a:schemeClr val="bg2">
                      <a:lumMod val="50000"/>
                    </a:schemeClr>
                  </a:solidFill>
                </a:rPr>
                <a:t>Transportation Of Commodities</a:t>
              </a:r>
              <a:endParaRPr lang="en-ZA" sz="2400" b="1" dirty="0">
                <a:ln>
                  <a:solidFill>
                    <a:schemeClr val="bg2">
                      <a:lumMod val="50000"/>
                    </a:schemeClr>
                  </a:solidFill>
                </a:ln>
                <a:solidFill>
                  <a:schemeClr val="bg2">
                    <a:lumMod val="50000"/>
                  </a:schemeClr>
                </a:solidFill>
              </a:endParaRPr>
            </a:p>
          </p:txBody>
        </p:sp>
        <p:sp>
          <p:nvSpPr>
            <p:cNvPr id="17" name="TextBox 16">
              <a:extLst>
                <a:ext uri="{FF2B5EF4-FFF2-40B4-BE49-F238E27FC236}">
                  <a16:creationId xmlns:a16="http://schemas.microsoft.com/office/drawing/2014/main" id="{C609B4A5-0553-5A37-8371-C4F631FD0A5B}"/>
                </a:ext>
              </a:extLst>
            </p:cNvPr>
            <p:cNvSpPr txBox="1"/>
            <p:nvPr/>
          </p:nvSpPr>
          <p:spPr>
            <a:xfrm>
              <a:off x="2820706" y="3476815"/>
              <a:ext cx="3394842" cy="830997"/>
            </a:xfrm>
            <a:prstGeom prst="rect">
              <a:avLst/>
            </a:prstGeom>
            <a:noFill/>
          </p:spPr>
          <p:txBody>
            <a:bodyPr wrap="square" rtlCol="0">
              <a:spAutoFit/>
            </a:bodyPr>
            <a:lstStyle/>
            <a:p>
              <a:r>
                <a:rPr lang="en-ZA" sz="2400" b="1" dirty="0">
                  <a:ln>
                    <a:solidFill>
                      <a:schemeClr val="bg2">
                        <a:lumMod val="50000"/>
                      </a:schemeClr>
                    </a:solidFill>
                  </a:ln>
                  <a:solidFill>
                    <a:schemeClr val="bg2">
                      <a:lumMod val="50000"/>
                    </a:schemeClr>
                  </a:solidFill>
                </a:rPr>
                <a:t>Mine Site Support Services</a:t>
              </a:r>
            </a:p>
          </p:txBody>
        </p:sp>
        <p:sp>
          <p:nvSpPr>
            <p:cNvPr id="23" name="TextBox 22">
              <a:extLst>
                <a:ext uri="{FF2B5EF4-FFF2-40B4-BE49-F238E27FC236}">
                  <a16:creationId xmlns:a16="http://schemas.microsoft.com/office/drawing/2014/main" id="{493E3C5F-6B05-1CFC-C789-5D9F3881CDC8}"/>
                </a:ext>
              </a:extLst>
            </p:cNvPr>
            <p:cNvSpPr txBox="1"/>
            <p:nvPr/>
          </p:nvSpPr>
          <p:spPr>
            <a:xfrm>
              <a:off x="6086039" y="3476814"/>
              <a:ext cx="3394842" cy="830997"/>
            </a:xfrm>
            <a:prstGeom prst="rect">
              <a:avLst/>
            </a:prstGeom>
            <a:noFill/>
          </p:spPr>
          <p:txBody>
            <a:bodyPr wrap="square" rtlCol="0">
              <a:spAutoFit/>
            </a:bodyPr>
            <a:lstStyle/>
            <a:p>
              <a:r>
                <a:rPr lang="en-ZA" sz="2400" b="1" dirty="0">
                  <a:ln>
                    <a:solidFill>
                      <a:schemeClr val="bg2">
                        <a:lumMod val="50000"/>
                      </a:schemeClr>
                    </a:solidFill>
                  </a:ln>
                  <a:solidFill>
                    <a:schemeClr val="bg2">
                      <a:lumMod val="50000"/>
                    </a:schemeClr>
                  </a:solidFill>
                </a:rPr>
                <a:t>Earthmoving</a:t>
              </a:r>
            </a:p>
            <a:p>
              <a:r>
                <a:rPr lang="en-ZA" sz="2400" b="1" dirty="0">
                  <a:ln>
                    <a:solidFill>
                      <a:schemeClr val="bg2">
                        <a:lumMod val="50000"/>
                      </a:schemeClr>
                    </a:solidFill>
                  </a:ln>
                  <a:solidFill>
                    <a:schemeClr val="bg2">
                      <a:lumMod val="50000"/>
                    </a:schemeClr>
                  </a:solidFill>
                </a:rPr>
                <a:t>Services</a:t>
              </a:r>
            </a:p>
          </p:txBody>
        </p:sp>
        <p:sp>
          <p:nvSpPr>
            <p:cNvPr id="43" name="TextBox 42">
              <a:extLst>
                <a:ext uri="{FF2B5EF4-FFF2-40B4-BE49-F238E27FC236}">
                  <a16:creationId xmlns:a16="http://schemas.microsoft.com/office/drawing/2014/main" id="{E32E16A3-C5B9-35F4-36BA-11C3446C11FD}"/>
                </a:ext>
              </a:extLst>
            </p:cNvPr>
            <p:cNvSpPr txBox="1"/>
            <p:nvPr/>
          </p:nvSpPr>
          <p:spPr>
            <a:xfrm>
              <a:off x="8965476" y="3515420"/>
              <a:ext cx="2208437" cy="830997"/>
            </a:xfrm>
            <a:prstGeom prst="rect">
              <a:avLst/>
            </a:prstGeom>
            <a:noFill/>
          </p:spPr>
          <p:txBody>
            <a:bodyPr wrap="square" rtlCol="0">
              <a:spAutoFit/>
            </a:bodyPr>
            <a:lstStyle/>
            <a:p>
              <a:r>
                <a:rPr lang="en-ZA" sz="2400" b="1" dirty="0">
                  <a:ln>
                    <a:solidFill>
                      <a:schemeClr val="bg2">
                        <a:lumMod val="50000"/>
                      </a:schemeClr>
                    </a:solidFill>
                  </a:ln>
                  <a:solidFill>
                    <a:schemeClr val="bg2">
                      <a:lumMod val="50000"/>
                    </a:schemeClr>
                  </a:solidFill>
                </a:rPr>
                <a:t>Lighting Plant </a:t>
              </a:r>
            </a:p>
            <a:p>
              <a:r>
                <a:rPr lang="en-ZA" sz="2400" b="1" dirty="0">
                  <a:ln>
                    <a:solidFill>
                      <a:schemeClr val="bg2">
                        <a:lumMod val="50000"/>
                      </a:schemeClr>
                    </a:solidFill>
                  </a:ln>
                  <a:solidFill>
                    <a:schemeClr val="bg2">
                      <a:lumMod val="50000"/>
                    </a:schemeClr>
                  </a:solidFill>
                </a:rPr>
                <a:t>Solution</a:t>
              </a:r>
            </a:p>
          </p:txBody>
        </p:sp>
      </p:grpSp>
    </p:spTree>
    <p:extLst>
      <p:ext uri="{BB962C8B-B14F-4D97-AF65-F5344CB8AC3E}">
        <p14:creationId xmlns:p14="http://schemas.microsoft.com/office/powerpoint/2010/main" val="142370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ctor: Elbow 43">
            <a:extLst>
              <a:ext uri="{FF2B5EF4-FFF2-40B4-BE49-F238E27FC236}">
                <a16:creationId xmlns:a16="http://schemas.microsoft.com/office/drawing/2014/main" id="{7B8BF720-B30E-3106-E3AC-4EFB284A55A3}"/>
              </a:ext>
            </a:extLst>
          </p:cNvPr>
          <p:cNvCxnSpPr>
            <a:cxnSpLocks/>
          </p:cNvCxnSpPr>
          <p:nvPr/>
        </p:nvCxnSpPr>
        <p:spPr>
          <a:xfrm rot="5400000">
            <a:off x="8475321" y="2776067"/>
            <a:ext cx="1379319" cy="2840900"/>
          </a:xfrm>
          <a:prstGeom prst="bentConnector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208E9CE8-C495-EB4F-D2AC-6B87F0963431}"/>
              </a:ext>
            </a:extLst>
          </p:cNvPr>
          <p:cNvCxnSpPr>
            <a:cxnSpLocks/>
            <a:stCxn id="15" idx="3"/>
          </p:cNvCxnSpPr>
          <p:nvPr/>
        </p:nvCxnSpPr>
        <p:spPr>
          <a:xfrm>
            <a:off x="2038421" y="3083656"/>
            <a:ext cx="7836368"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p:cNvSpPr>
            <a:spLocks noGrp="1"/>
          </p:cNvSpPr>
          <p:nvPr>
            <p:ph type="title"/>
          </p:nvPr>
        </p:nvSpPr>
        <p:spPr>
          <a:xfrm>
            <a:off x="4056964" y="499501"/>
            <a:ext cx="4078072" cy="1325563"/>
          </a:xfrm>
        </p:spPr>
        <p:txBody>
          <a:bodyPr>
            <a:normAutofit/>
          </a:bodyPr>
          <a:lstStyle/>
          <a:p>
            <a:pPr algn="ctr"/>
            <a:r>
              <a:rPr lang="en-GB" sz="4000" b="1" dirty="0">
                <a:ln>
                  <a:solidFill>
                    <a:schemeClr val="bg2">
                      <a:lumMod val="50000"/>
                    </a:schemeClr>
                  </a:solidFill>
                </a:ln>
                <a:solidFill>
                  <a:schemeClr val="bg2">
                    <a:lumMod val="50000"/>
                  </a:schemeClr>
                </a:solidFill>
              </a:rPr>
              <a:t>TARGET MARKET</a:t>
            </a:r>
            <a:endParaRPr lang="en-ZA" sz="4000" b="1" dirty="0">
              <a:ln>
                <a:solidFill>
                  <a:schemeClr val="bg2">
                    <a:lumMod val="50000"/>
                  </a:schemeClr>
                </a:solidFill>
              </a:ln>
              <a:solidFill>
                <a:schemeClr val="bg2">
                  <a:lumMod val="50000"/>
                </a:schemeClr>
              </a:solidFill>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C3AD4166-25F8-31E9-C8DA-82AC9CA3BB70}"/>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191E2319-AFBD-E15A-511F-F4EDCCF2DEC3}"/>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B3E24886-0FD3-6F4F-27C3-0C69600F2DE2}"/>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grpSp>
        <p:nvGrpSpPr>
          <p:cNvPr id="21" name="Group 20">
            <a:extLst>
              <a:ext uri="{FF2B5EF4-FFF2-40B4-BE49-F238E27FC236}">
                <a16:creationId xmlns:a16="http://schemas.microsoft.com/office/drawing/2014/main" id="{31022944-C114-76BF-61A8-5BFE3525E9DD}"/>
              </a:ext>
            </a:extLst>
          </p:cNvPr>
          <p:cNvGrpSpPr/>
          <p:nvPr/>
        </p:nvGrpSpPr>
        <p:grpSpPr>
          <a:xfrm>
            <a:off x="523662" y="2741910"/>
            <a:ext cx="1514759" cy="818428"/>
            <a:chOff x="1619833" y="1175728"/>
            <a:chExt cx="1514759" cy="818428"/>
          </a:xfrm>
        </p:grpSpPr>
        <p:sp>
          <p:nvSpPr>
            <p:cNvPr id="15" name="Rectangle: Rounded Corners 14">
              <a:extLst>
                <a:ext uri="{FF2B5EF4-FFF2-40B4-BE49-F238E27FC236}">
                  <a16:creationId xmlns:a16="http://schemas.microsoft.com/office/drawing/2014/main" id="{D9279B0A-54D3-3B63-8041-E92699868BE6}"/>
                </a:ext>
              </a:extLst>
            </p:cNvPr>
            <p:cNvSpPr/>
            <p:nvPr/>
          </p:nvSpPr>
          <p:spPr>
            <a:xfrm>
              <a:off x="1619833" y="1175728"/>
              <a:ext cx="1514759" cy="68349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TextBox 19">
              <a:extLst>
                <a:ext uri="{FF2B5EF4-FFF2-40B4-BE49-F238E27FC236}">
                  <a16:creationId xmlns:a16="http://schemas.microsoft.com/office/drawing/2014/main" id="{41B1F031-D205-E73B-C1F7-D36F75CA960D}"/>
                </a:ext>
              </a:extLst>
            </p:cNvPr>
            <p:cNvSpPr txBox="1"/>
            <p:nvPr/>
          </p:nvSpPr>
          <p:spPr>
            <a:xfrm>
              <a:off x="1925776" y="1347825"/>
              <a:ext cx="1000266" cy="646331"/>
            </a:xfrm>
            <a:prstGeom prst="rect">
              <a:avLst/>
            </a:prstGeom>
            <a:noFill/>
          </p:spPr>
          <p:txBody>
            <a:bodyPr wrap="square" rtlCol="0">
              <a:spAutoFit/>
            </a:bodyPr>
            <a:lstStyle/>
            <a:p>
              <a:r>
                <a:rPr lang="en-GB" sz="1800" b="1" dirty="0">
                  <a:ln>
                    <a:solidFill>
                      <a:schemeClr val="bg2">
                        <a:lumMod val="50000"/>
                      </a:schemeClr>
                    </a:solidFill>
                  </a:ln>
                  <a:solidFill>
                    <a:schemeClr val="bg2">
                      <a:lumMod val="50000"/>
                    </a:schemeClr>
                  </a:solidFill>
                  <a:latin typeface="+mj-lt"/>
                </a:rPr>
                <a:t>Mining</a:t>
              </a:r>
            </a:p>
            <a:p>
              <a:endParaRPr lang="en-ZA" dirty="0">
                <a:ln>
                  <a:solidFill>
                    <a:schemeClr val="bg2">
                      <a:lumMod val="50000"/>
                    </a:schemeClr>
                  </a:solidFill>
                </a:ln>
                <a:solidFill>
                  <a:schemeClr val="bg2">
                    <a:lumMod val="50000"/>
                  </a:schemeClr>
                </a:solidFill>
              </a:endParaRPr>
            </a:p>
          </p:txBody>
        </p:sp>
      </p:grpSp>
      <p:grpSp>
        <p:nvGrpSpPr>
          <p:cNvPr id="22" name="Group 21">
            <a:extLst>
              <a:ext uri="{FF2B5EF4-FFF2-40B4-BE49-F238E27FC236}">
                <a16:creationId xmlns:a16="http://schemas.microsoft.com/office/drawing/2014/main" id="{686C5AB1-B807-C76F-8EAE-F1C04FD7D827}"/>
              </a:ext>
            </a:extLst>
          </p:cNvPr>
          <p:cNvGrpSpPr/>
          <p:nvPr/>
        </p:nvGrpSpPr>
        <p:grpSpPr>
          <a:xfrm>
            <a:off x="3280613" y="2741908"/>
            <a:ext cx="2370886" cy="913050"/>
            <a:chOff x="1619832" y="1175728"/>
            <a:chExt cx="2156178" cy="781833"/>
          </a:xfrm>
        </p:grpSpPr>
        <p:sp>
          <p:nvSpPr>
            <p:cNvPr id="23" name="Rectangle: Rounded Corners 22">
              <a:extLst>
                <a:ext uri="{FF2B5EF4-FFF2-40B4-BE49-F238E27FC236}">
                  <a16:creationId xmlns:a16="http://schemas.microsoft.com/office/drawing/2014/main" id="{1449CFE1-2A9C-7361-F5EC-D12B569A0B6D}"/>
                </a:ext>
              </a:extLst>
            </p:cNvPr>
            <p:cNvSpPr/>
            <p:nvPr/>
          </p:nvSpPr>
          <p:spPr>
            <a:xfrm>
              <a:off x="1619832" y="1175728"/>
              <a:ext cx="2025412" cy="68349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TextBox 23">
              <a:extLst>
                <a:ext uri="{FF2B5EF4-FFF2-40B4-BE49-F238E27FC236}">
                  <a16:creationId xmlns:a16="http://schemas.microsoft.com/office/drawing/2014/main" id="{032FBD09-34A5-70EA-F0C4-EB9951A9B35D}"/>
                </a:ext>
              </a:extLst>
            </p:cNvPr>
            <p:cNvSpPr txBox="1"/>
            <p:nvPr/>
          </p:nvSpPr>
          <p:spPr>
            <a:xfrm>
              <a:off x="1809777" y="1285522"/>
              <a:ext cx="1966233" cy="672039"/>
            </a:xfrm>
            <a:prstGeom prst="rect">
              <a:avLst/>
            </a:prstGeom>
            <a:noFill/>
          </p:spPr>
          <p:txBody>
            <a:bodyPr wrap="square" rtlCol="0">
              <a:spAutoFit/>
            </a:bodyPr>
            <a:lstStyle/>
            <a:p>
              <a:pPr>
                <a:lnSpc>
                  <a:spcPct val="150000"/>
                </a:lnSpc>
              </a:pPr>
              <a:r>
                <a:rPr lang="en-GB" sz="1800" b="1" dirty="0">
                  <a:ln>
                    <a:solidFill>
                      <a:schemeClr val="bg2">
                        <a:lumMod val="50000"/>
                      </a:schemeClr>
                    </a:solidFill>
                  </a:ln>
                  <a:solidFill>
                    <a:schemeClr val="bg2">
                      <a:lumMod val="50000"/>
                    </a:schemeClr>
                  </a:solidFill>
                  <a:latin typeface="+mj-lt"/>
                </a:rPr>
                <a:t>Construction Sites</a:t>
              </a:r>
            </a:p>
            <a:p>
              <a:endParaRPr lang="en-ZA" b="1" dirty="0">
                <a:ln>
                  <a:solidFill>
                    <a:schemeClr val="bg2">
                      <a:lumMod val="50000"/>
                    </a:schemeClr>
                  </a:solidFill>
                </a:ln>
                <a:solidFill>
                  <a:schemeClr val="bg2">
                    <a:lumMod val="50000"/>
                  </a:schemeClr>
                </a:solidFill>
              </a:endParaRPr>
            </a:p>
          </p:txBody>
        </p:sp>
      </p:grpSp>
      <p:grpSp>
        <p:nvGrpSpPr>
          <p:cNvPr id="25" name="Group 24">
            <a:extLst>
              <a:ext uri="{FF2B5EF4-FFF2-40B4-BE49-F238E27FC236}">
                <a16:creationId xmlns:a16="http://schemas.microsoft.com/office/drawing/2014/main" id="{0D26F85D-C065-19F2-70B1-CD1DA5885691}"/>
              </a:ext>
            </a:extLst>
          </p:cNvPr>
          <p:cNvGrpSpPr/>
          <p:nvPr/>
        </p:nvGrpSpPr>
        <p:grpSpPr>
          <a:xfrm>
            <a:off x="6969785" y="2816972"/>
            <a:ext cx="1514759" cy="818428"/>
            <a:chOff x="1619833" y="1175728"/>
            <a:chExt cx="1514759" cy="818428"/>
          </a:xfrm>
        </p:grpSpPr>
        <p:sp>
          <p:nvSpPr>
            <p:cNvPr id="26" name="Rectangle: Rounded Corners 25">
              <a:extLst>
                <a:ext uri="{FF2B5EF4-FFF2-40B4-BE49-F238E27FC236}">
                  <a16:creationId xmlns:a16="http://schemas.microsoft.com/office/drawing/2014/main" id="{7A4C005D-BE37-518E-3547-B3F30D45951D}"/>
                </a:ext>
              </a:extLst>
            </p:cNvPr>
            <p:cNvSpPr/>
            <p:nvPr/>
          </p:nvSpPr>
          <p:spPr>
            <a:xfrm>
              <a:off x="1619833" y="1175728"/>
              <a:ext cx="1514759" cy="68349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a:extLst>
                <a:ext uri="{FF2B5EF4-FFF2-40B4-BE49-F238E27FC236}">
                  <a16:creationId xmlns:a16="http://schemas.microsoft.com/office/drawing/2014/main" id="{AF571311-0C9F-26F1-B60E-2567759D2FC9}"/>
                </a:ext>
              </a:extLst>
            </p:cNvPr>
            <p:cNvSpPr txBox="1"/>
            <p:nvPr/>
          </p:nvSpPr>
          <p:spPr>
            <a:xfrm>
              <a:off x="1925776" y="1347825"/>
              <a:ext cx="1000266" cy="646331"/>
            </a:xfrm>
            <a:prstGeom prst="rect">
              <a:avLst/>
            </a:prstGeom>
            <a:noFill/>
          </p:spPr>
          <p:txBody>
            <a:bodyPr wrap="square" rtlCol="0">
              <a:spAutoFit/>
            </a:bodyPr>
            <a:lstStyle/>
            <a:p>
              <a:r>
                <a:rPr lang="en-GB" b="1" dirty="0">
                  <a:ln>
                    <a:solidFill>
                      <a:schemeClr val="bg2">
                        <a:lumMod val="50000"/>
                      </a:schemeClr>
                    </a:solidFill>
                  </a:ln>
                  <a:solidFill>
                    <a:schemeClr val="bg2">
                      <a:lumMod val="50000"/>
                    </a:schemeClr>
                  </a:solidFill>
                  <a:latin typeface="+mj-lt"/>
                </a:rPr>
                <a:t>B2B</a:t>
              </a:r>
              <a:endParaRPr lang="en-GB" sz="1800" b="1" dirty="0">
                <a:ln>
                  <a:solidFill>
                    <a:schemeClr val="bg2">
                      <a:lumMod val="50000"/>
                    </a:schemeClr>
                  </a:solidFill>
                </a:ln>
                <a:solidFill>
                  <a:schemeClr val="bg2">
                    <a:lumMod val="50000"/>
                  </a:schemeClr>
                </a:solidFill>
                <a:latin typeface="+mj-lt"/>
              </a:endParaRPr>
            </a:p>
            <a:p>
              <a:endParaRPr lang="en-ZA" b="1" dirty="0">
                <a:ln>
                  <a:solidFill>
                    <a:schemeClr val="bg2">
                      <a:lumMod val="50000"/>
                    </a:schemeClr>
                  </a:solidFill>
                </a:ln>
                <a:solidFill>
                  <a:schemeClr val="bg2">
                    <a:lumMod val="50000"/>
                  </a:schemeClr>
                </a:solidFill>
              </a:endParaRPr>
            </a:p>
          </p:txBody>
        </p:sp>
      </p:grpSp>
      <p:grpSp>
        <p:nvGrpSpPr>
          <p:cNvPr id="28" name="Group 27">
            <a:extLst>
              <a:ext uri="{FF2B5EF4-FFF2-40B4-BE49-F238E27FC236}">
                <a16:creationId xmlns:a16="http://schemas.microsoft.com/office/drawing/2014/main" id="{7699C328-C4B1-EC39-076C-EE63C3FC9450}"/>
              </a:ext>
            </a:extLst>
          </p:cNvPr>
          <p:cNvGrpSpPr/>
          <p:nvPr/>
        </p:nvGrpSpPr>
        <p:grpSpPr>
          <a:xfrm>
            <a:off x="9695611" y="2741910"/>
            <a:ext cx="1881696" cy="960086"/>
            <a:chOff x="1619833" y="1175728"/>
            <a:chExt cx="1514759" cy="731427"/>
          </a:xfrm>
        </p:grpSpPr>
        <p:sp>
          <p:nvSpPr>
            <p:cNvPr id="29" name="Rectangle: Rounded Corners 28">
              <a:extLst>
                <a:ext uri="{FF2B5EF4-FFF2-40B4-BE49-F238E27FC236}">
                  <a16:creationId xmlns:a16="http://schemas.microsoft.com/office/drawing/2014/main" id="{2EACBCAF-8474-6F67-0295-0209B9602DB0}"/>
                </a:ext>
              </a:extLst>
            </p:cNvPr>
            <p:cNvSpPr/>
            <p:nvPr/>
          </p:nvSpPr>
          <p:spPr>
            <a:xfrm>
              <a:off x="1619833" y="1175728"/>
              <a:ext cx="1514759" cy="68349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TextBox 29">
              <a:extLst>
                <a:ext uri="{FF2B5EF4-FFF2-40B4-BE49-F238E27FC236}">
                  <a16:creationId xmlns:a16="http://schemas.microsoft.com/office/drawing/2014/main" id="{808C85C0-9D72-3F66-469F-29E7A7BA2B06}"/>
                </a:ext>
              </a:extLst>
            </p:cNvPr>
            <p:cNvSpPr txBox="1"/>
            <p:nvPr/>
          </p:nvSpPr>
          <p:spPr>
            <a:xfrm>
              <a:off x="1764071" y="1309244"/>
              <a:ext cx="1000266" cy="597911"/>
            </a:xfrm>
            <a:prstGeom prst="rect">
              <a:avLst/>
            </a:prstGeom>
            <a:noFill/>
          </p:spPr>
          <p:txBody>
            <a:bodyPr wrap="square" rtlCol="0">
              <a:spAutoFit/>
            </a:bodyPr>
            <a:lstStyle/>
            <a:p>
              <a:pPr>
                <a:lnSpc>
                  <a:spcPct val="150000"/>
                </a:lnSpc>
              </a:pPr>
              <a:r>
                <a:rPr lang="en-GB" sz="1800" b="1" dirty="0">
                  <a:ln>
                    <a:solidFill>
                      <a:schemeClr val="bg2">
                        <a:lumMod val="50000"/>
                      </a:schemeClr>
                    </a:solidFill>
                  </a:ln>
                  <a:solidFill>
                    <a:schemeClr val="bg2">
                      <a:lumMod val="50000"/>
                    </a:schemeClr>
                  </a:solidFill>
                  <a:latin typeface="+mj-lt"/>
                </a:rPr>
                <a:t>Solar Plants</a:t>
              </a:r>
            </a:p>
            <a:p>
              <a:endParaRPr lang="en-ZA" b="1" dirty="0">
                <a:ln>
                  <a:solidFill>
                    <a:schemeClr val="bg2">
                      <a:lumMod val="50000"/>
                    </a:schemeClr>
                  </a:solidFill>
                </a:ln>
                <a:solidFill>
                  <a:schemeClr val="bg2">
                    <a:lumMod val="50000"/>
                  </a:schemeClr>
                </a:solidFill>
              </a:endParaRPr>
            </a:p>
          </p:txBody>
        </p:sp>
      </p:grpSp>
      <p:grpSp>
        <p:nvGrpSpPr>
          <p:cNvPr id="31" name="Group 30">
            <a:extLst>
              <a:ext uri="{FF2B5EF4-FFF2-40B4-BE49-F238E27FC236}">
                <a16:creationId xmlns:a16="http://schemas.microsoft.com/office/drawing/2014/main" id="{57AA4D7D-8615-C98C-B719-AF529FF9D969}"/>
              </a:ext>
            </a:extLst>
          </p:cNvPr>
          <p:cNvGrpSpPr/>
          <p:nvPr/>
        </p:nvGrpSpPr>
        <p:grpSpPr>
          <a:xfrm>
            <a:off x="5305547" y="4439701"/>
            <a:ext cx="2802829" cy="899292"/>
            <a:chOff x="1619832" y="1175728"/>
            <a:chExt cx="2272176" cy="683491"/>
          </a:xfrm>
        </p:grpSpPr>
        <p:sp>
          <p:nvSpPr>
            <p:cNvPr id="32" name="Rectangle: Rounded Corners 31">
              <a:extLst>
                <a:ext uri="{FF2B5EF4-FFF2-40B4-BE49-F238E27FC236}">
                  <a16:creationId xmlns:a16="http://schemas.microsoft.com/office/drawing/2014/main" id="{7CF07A38-5119-A054-9BF1-291DDF4B7E7D}"/>
                </a:ext>
              </a:extLst>
            </p:cNvPr>
            <p:cNvSpPr/>
            <p:nvPr/>
          </p:nvSpPr>
          <p:spPr>
            <a:xfrm>
              <a:off x="1619832" y="1175728"/>
              <a:ext cx="2025412" cy="68349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TextBox 32">
              <a:extLst>
                <a:ext uri="{FF2B5EF4-FFF2-40B4-BE49-F238E27FC236}">
                  <a16:creationId xmlns:a16="http://schemas.microsoft.com/office/drawing/2014/main" id="{4CC9AA16-9C7F-5E80-5059-45146E2F480A}"/>
                </a:ext>
              </a:extLst>
            </p:cNvPr>
            <p:cNvSpPr txBox="1"/>
            <p:nvPr/>
          </p:nvSpPr>
          <p:spPr>
            <a:xfrm>
              <a:off x="1925775" y="1347825"/>
              <a:ext cx="1966233" cy="280704"/>
            </a:xfrm>
            <a:prstGeom prst="rect">
              <a:avLst/>
            </a:prstGeom>
            <a:noFill/>
          </p:spPr>
          <p:txBody>
            <a:bodyPr wrap="square" rtlCol="0">
              <a:spAutoFit/>
            </a:bodyPr>
            <a:lstStyle/>
            <a:p>
              <a:r>
                <a:rPr lang="en-ZA" sz="1800" b="1" dirty="0">
                  <a:ln>
                    <a:solidFill>
                      <a:schemeClr val="bg2">
                        <a:lumMod val="50000"/>
                      </a:schemeClr>
                    </a:solidFill>
                  </a:ln>
                  <a:solidFill>
                    <a:schemeClr val="bg2">
                      <a:lumMod val="50000"/>
                    </a:schemeClr>
                  </a:solidFill>
                  <a:latin typeface="+mj-lt"/>
                </a:rPr>
                <a:t>Sub-Contractors</a:t>
              </a:r>
            </a:p>
          </p:txBody>
        </p:sp>
      </p:grpSp>
      <p:sp>
        <p:nvSpPr>
          <p:cNvPr id="51" name="Arrow: Right 50">
            <a:extLst>
              <a:ext uri="{FF2B5EF4-FFF2-40B4-BE49-F238E27FC236}">
                <a16:creationId xmlns:a16="http://schemas.microsoft.com/office/drawing/2014/main" id="{D632E5CD-851C-BC3E-D273-0041BC14B336}"/>
              </a:ext>
            </a:extLst>
          </p:cNvPr>
          <p:cNvSpPr/>
          <p:nvPr/>
        </p:nvSpPr>
        <p:spPr>
          <a:xfrm>
            <a:off x="-18374" y="2961066"/>
            <a:ext cx="440178" cy="387995"/>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chemeClr val="accent2">
                    <a:lumMod val="75000"/>
                  </a:schemeClr>
                </a:solidFill>
              </a:ln>
            </a:endParaRPr>
          </a:p>
        </p:txBody>
      </p:sp>
    </p:spTree>
    <p:extLst>
      <p:ext uri="{BB962C8B-B14F-4D97-AF65-F5344CB8AC3E}">
        <p14:creationId xmlns:p14="http://schemas.microsoft.com/office/powerpoint/2010/main" val="199839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309" y="534168"/>
            <a:ext cx="1905000" cy="1325563"/>
          </a:xfrm>
        </p:spPr>
        <p:txBody>
          <a:bodyPr>
            <a:normAutofit/>
          </a:bodyPr>
          <a:lstStyle/>
          <a:p>
            <a:pPr algn="ctr"/>
            <a:r>
              <a:rPr lang="en-GB" sz="4000" b="1" dirty="0">
                <a:ln>
                  <a:solidFill>
                    <a:schemeClr val="bg2">
                      <a:lumMod val="50000"/>
                    </a:schemeClr>
                  </a:solidFill>
                </a:ln>
                <a:solidFill>
                  <a:schemeClr val="bg2">
                    <a:lumMod val="50000"/>
                  </a:schemeClr>
                </a:solidFill>
              </a:rPr>
              <a:t>VALUES</a:t>
            </a:r>
            <a:endParaRPr lang="en-ZA" sz="4000" b="1" dirty="0">
              <a:ln>
                <a:solidFill>
                  <a:schemeClr val="bg2">
                    <a:lumMod val="50000"/>
                  </a:schemeClr>
                </a:solidFill>
              </a:ln>
              <a:solidFill>
                <a:schemeClr val="bg2">
                  <a:lumMod val="50000"/>
                </a:schemeClr>
              </a:solidFill>
            </a:endParaRPr>
          </a:p>
        </p:txBody>
      </p:sp>
      <p:sp>
        <p:nvSpPr>
          <p:cNvPr id="3" name="Content Placeholder 2"/>
          <p:cNvSpPr>
            <a:spLocks noGrp="1"/>
          </p:cNvSpPr>
          <p:nvPr>
            <p:ph idx="1"/>
          </p:nvPr>
        </p:nvSpPr>
        <p:spPr>
          <a:xfrm>
            <a:off x="8434608" y="513655"/>
            <a:ext cx="2465105" cy="855622"/>
          </a:xfrm>
        </p:spPr>
        <p:txBody>
          <a:bodyPr>
            <a:normAutofit/>
          </a:bodyPr>
          <a:lstStyle/>
          <a:p>
            <a:pPr marL="0" indent="0">
              <a:buNone/>
            </a:pPr>
            <a:r>
              <a:rPr lang="en-ZA" sz="2200" dirty="0">
                <a:latin typeface="+mj-lt"/>
              </a:rPr>
              <a:t> </a:t>
            </a: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246BF5D1-E289-710D-2557-3455BC53E574}"/>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F8DEACF3-E49F-BB9C-705E-211D060538B4}"/>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A6FAEA93-2717-7B94-0540-F8BD863BD8D8}"/>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grpSp>
        <p:nvGrpSpPr>
          <p:cNvPr id="54" name="Group 53">
            <a:extLst>
              <a:ext uri="{FF2B5EF4-FFF2-40B4-BE49-F238E27FC236}">
                <a16:creationId xmlns:a16="http://schemas.microsoft.com/office/drawing/2014/main" id="{50047F74-5518-0107-5764-DBB425F868CA}"/>
              </a:ext>
            </a:extLst>
          </p:cNvPr>
          <p:cNvGrpSpPr/>
          <p:nvPr/>
        </p:nvGrpSpPr>
        <p:grpSpPr>
          <a:xfrm>
            <a:off x="-954175" y="2101668"/>
            <a:ext cx="13062059" cy="3494273"/>
            <a:chOff x="676790" y="2038846"/>
            <a:chExt cx="13062059" cy="3494273"/>
          </a:xfrm>
        </p:grpSpPr>
        <p:grpSp>
          <p:nvGrpSpPr>
            <p:cNvPr id="46" name="Group 45">
              <a:extLst>
                <a:ext uri="{FF2B5EF4-FFF2-40B4-BE49-F238E27FC236}">
                  <a16:creationId xmlns:a16="http://schemas.microsoft.com/office/drawing/2014/main" id="{E09C7C66-7B42-D5BF-BA9E-73F2D822BDD4}"/>
                </a:ext>
              </a:extLst>
            </p:cNvPr>
            <p:cNvGrpSpPr/>
            <p:nvPr/>
          </p:nvGrpSpPr>
          <p:grpSpPr>
            <a:xfrm>
              <a:off x="676790" y="2038846"/>
              <a:ext cx="8085448" cy="3494273"/>
              <a:chOff x="899600" y="765125"/>
              <a:chExt cx="8085448" cy="3494273"/>
            </a:xfrm>
          </p:grpSpPr>
          <p:sp>
            <p:nvSpPr>
              <p:cNvPr id="49" name="TextBox 48">
                <a:extLst>
                  <a:ext uri="{FF2B5EF4-FFF2-40B4-BE49-F238E27FC236}">
                    <a16:creationId xmlns:a16="http://schemas.microsoft.com/office/drawing/2014/main" id="{091D607C-620A-A379-401C-14EF9E355925}"/>
                  </a:ext>
                </a:extLst>
              </p:cNvPr>
              <p:cNvSpPr txBox="1"/>
              <p:nvPr/>
            </p:nvSpPr>
            <p:spPr>
              <a:xfrm>
                <a:off x="3015373" y="1726127"/>
                <a:ext cx="258418" cy="400110"/>
              </a:xfrm>
              <a:prstGeom prst="rect">
                <a:avLst/>
              </a:prstGeom>
              <a:noFill/>
            </p:spPr>
            <p:txBody>
              <a:bodyPr wrap="square" rtlCol="0">
                <a:spAutoFit/>
              </a:bodyPr>
              <a:lstStyle/>
              <a:p>
                <a:pPr algn="ctr"/>
                <a:endParaRPr lang="en-ZA" sz="2000" b="1" dirty="0"/>
              </a:p>
            </p:txBody>
          </p:sp>
          <p:sp>
            <p:nvSpPr>
              <p:cNvPr id="21" name="TextBox 20">
                <a:extLst>
                  <a:ext uri="{FF2B5EF4-FFF2-40B4-BE49-F238E27FC236}">
                    <a16:creationId xmlns:a16="http://schemas.microsoft.com/office/drawing/2014/main" id="{3AEAB7EA-77B1-D012-D803-CBD9AE356000}"/>
                  </a:ext>
                </a:extLst>
              </p:cNvPr>
              <p:cNvSpPr txBox="1"/>
              <p:nvPr/>
            </p:nvSpPr>
            <p:spPr>
              <a:xfrm>
                <a:off x="899600" y="3859288"/>
                <a:ext cx="258418" cy="400110"/>
              </a:xfrm>
              <a:prstGeom prst="rect">
                <a:avLst/>
              </a:prstGeom>
              <a:noFill/>
            </p:spPr>
            <p:txBody>
              <a:bodyPr wrap="square" rtlCol="0">
                <a:spAutoFit/>
              </a:bodyPr>
              <a:lstStyle/>
              <a:p>
                <a:pPr algn="ctr"/>
                <a:endParaRPr lang="en-ZA" sz="2000" b="1" dirty="0"/>
              </a:p>
            </p:txBody>
          </p:sp>
          <p:sp>
            <p:nvSpPr>
              <p:cNvPr id="15" name="Oval 14">
                <a:extLst>
                  <a:ext uri="{FF2B5EF4-FFF2-40B4-BE49-F238E27FC236}">
                    <a16:creationId xmlns:a16="http://schemas.microsoft.com/office/drawing/2014/main" id="{82937F71-87F3-8091-5FFC-B035F9E0BAF8}"/>
                  </a:ext>
                </a:extLst>
              </p:cNvPr>
              <p:cNvSpPr/>
              <p:nvPr/>
            </p:nvSpPr>
            <p:spPr>
              <a:xfrm>
                <a:off x="8383884" y="765125"/>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Oval 15">
                <a:extLst>
                  <a:ext uri="{FF2B5EF4-FFF2-40B4-BE49-F238E27FC236}">
                    <a16:creationId xmlns:a16="http://schemas.microsoft.com/office/drawing/2014/main" id="{11A6284F-73A0-47D1-E075-015CC15D4C04}"/>
                  </a:ext>
                </a:extLst>
              </p:cNvPr>
              <p:cNvSpPr/>
              <p:nvPr/>
            </p:nvSpPr>
            <p:spPr>
              <a:xfrm>
                <a:off x="8429434" y="827209"/>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C7A23DA5-5564-021D-9296-A0D4F5E7EF5F}"/>
                  </a:ext>
                </a:extLst>
              </p:cNvPr>
              <p:cNvSpPr txBox="1"/>
              <p:nvPr/>
            </p:nvSpPr>
            <p:spPr>
              <a:xfrm>
                <a:off x="8555257" y="865652"/>
                <a:ext cx="258418" cy="400110"/>
              </a:xfrm>
              <a:prstGeom prst="rect">
                <a:avLst/>
              </a:prstGeom>
              <a:noFill/>
            </p:spPr>
            <p:txBody>
              <a:bodyPr wrap="square" rtlCol="0">
                <a:spAutoFit/>
              </a:bodyPr>
              <a:lstStyle/>
              <a:p>
                <a:pPr algn="ctr"/>
                <a:r>
                  <a:rPr lang="en-ZA" sz="2000" b="1" dirty="0"/>
                  <a:t>3</a:t>
                </a:r>
              </a:p>
            </p:txBody>
          </p:sp>
          <p:sp>
            <p:nvSpPr>
              <p:cNvPr id="18" name="Oval 17">
                <a:extLst>
                  <a:ext uri="{FF2B5EF4-FFF2-40B4-BE49-F238E27FC236}">
                    <a16:creationId xmlns:a16="http://schemas.microsoft.com/office/drawing/2014/main" id="{25BF8849-1B12-D2F9-3719-CEBFB738E5CF}"/>
                  </a:ext>
                </a:extLst>
              </p:cNvPr>
              <p:cNvSpPr/>
              <p:nvPr/>
            </p:nvSpPr>
            <p:spPr>
              <a:xfrm>
                <a:off x="2367456" y="842868"/>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Oval 18">
                <a:extLst>
                  <a:ext uri="{FF2B5EF4-FFF2-40B4-BE49-F238E27FC236}">
                    <a16:creationId xmlns:a16="http://schemas.microsoft.com/office/drawing/2014/main" id="{AC7AEFD3-851A-55B7-04F7-8F65D3ECC41C}"/>
                  </a:ext>
                </a:extLst>
              </p:cNvPr>
              <p:cNvSpPr/>
              <p:nvPr/>
            </p:nvSpPr>
            <p:spPr>
              <a:xfrm>
                <a:off x="2413006" y="904952"/>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TextBox 19">
                <a:extLst>
                  <a:ext uri="{FF2B5EF4-FFF2-40B4-BE49-F238E27FC236}">
                    <a16:creationId xmlns:a16="http://schemas.microsoft.com/office/drawing/2014/main" id="{9542F35A-2750-59D7-7F57-19C999F3E123}"/>
                  </a:ext>
                </a:extLst>
              </p:cNvPr>
              <p:cNvSpPr txBox="1"/>
              <p:nvPr/>
            </p:nvSpPr>
            <p:spPr>
              <a:xfrm>
                <a:off x="2538829" y="943395"/>
                <a:ext cx="258418" cy="400110"/>
              </a:xfrm>
              <a:prstGeom prst="rect">
                <a:avLst/>
              </a:prstGeom>
              <a:noFill/>
            </p:spPr>
            <p:txBody>
              <a:bodyPr wrap="square" rtlCol="0">
                <a:spAutoFit/>
              </a:bodyPr>
              <a:lstStyle/>
              <a:p>
                <a:pPr algn="ctr"/>
                <a:r>
                  <a:rPr lang="en-ZA" sz="2000" b="1" dirty="0"/>
                  <a:t>1</a:t>
                </a:r>
              </a:p>
            </p:txBody>
          </p:sp>
          <p:sp>
            <p:nvSpPr>
              <p:cNvPr id="37" name="Oval 36">
                <a:extLst>
                  <a:ext uri="{FF2B5EF4-FFF2-40B4-BE49-F238E27FC236}">
                    <a16:creationId xmlns:a16="http://schemas.microsoft.com/office/drawing/2014/main" id="{9CE23651-3862-1A40-A135-59DB6EDEAA6D}"/>
                  </a:ext>
                </a:extLst>
              </p:cNvPr>
              <p:cNvSpPr/>
              <p:nvPr/>
            </p:nvSpPr>
            <p:spPr>
              <a:xfrm>
                <a:off x="2321907" y="2889986"/>
                <a:ext cx="601164" cy="601164"/>
              </a:xfrm>
              <a:prstGeom prst="ellipse">
                <a:avLst/>
              </a:prstGeom>
              <a:solidFill>
                <a:schemeClr val="accent4">
                  <a:lumMod val="60000"/>
                  <a:lumOff val="40000"/>
                </a:schemeClr>
              </a:solidFill>
              <a:ln w="22225">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8" name="Oval 37">
                <a:extLst>
                  <a:ext uri="{FF2B5EF4-FFF2-40B4-BE49-F238E27FC236}">
                    <a16:creationId xmlns:a16="http://schemas.microsoft.com/office/drawing/2014/main" id="{8EB02D51-766C-CDA6-0A24-CB1D74285B6F}"/>
                  </a:ext>
                </a:extLst>
              </p:cNvPr>
              <p:cNvSpPr/>
              <p:nvPr/>
            </p:nvSpPr>
            <p:spPr>
              <a:xfrm>
                <a:off x="2367457" y="2952070"/>
                <a:ext cx="510065" cy="476997"/>
              </a:xfrm>
              <a:prstGeom prst="ellipse">
                <a:avLst/>
              </a:prstGeom>
              <a:solidFill>
                <a:schemeClr val="accent4"/>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TextBox 38">
                <a:extLst>
                  <a:ext uri="{FF2B5EF4-FFF2-40B4-BE49-F238E27FC236}">
                    <a16:creationId xmlns:a16="http://schemas.microsoft.com/office/drawing/2014/main" id="{53BE725E-422F-6419-A797-212D596C3981}"/>
                  </a:ext>
                </a:extLst>
              </p:cNvPr>
              <p:cNvSpPr txBox="1"/>
              <p:nvPr/>
            </p:nvSpPr>
            <p:spPr>
              <a:xfrm>
                <a:off x="2493280" y="2990513"/>
                <a:ext cx="258418" cy="400110"/>
              </a:xfrm>
              <a:prstGeom prst="rect">
                <a:avLst/>
              </a:prstGeom>
              <a:noFill/>
            </p:spPr>
            <p:txBody>
              <a:bodyPr wrap="square" rtlCol="0">
                <a:spAutoFit/>
              </a:bodyPr>
              <a:lstStyle/>
              <a:p>
                <a:pPr algn="ctr"/>
                <a:r>
                  <a:rPr lang="en-ZA" sz="2000" b="1" dirty="0"/>
                  <a:t>2</a:t>
                </a:r>
              </a:p>
            </p:txBody>
          </p:sp>
        </p:grpSp>
        <p:sp>
          <p:nvSpPr>
            <p:cNvPr id="50" name="TextBox 49">
              <a:extLst>
                <a:ext uri="{FF2B5EF4-FFF2-40B4-BE49-F238E27FC236}">
                  <a16:creationId xmlns:a16="http://schemas.microsoft.com/office/drawing/2014/main" id="{52B3C99F-6FFA-AFA6-A2B3-F7EB8C39A627}"/>
                </a:ext>
              </a:extLst>
            </p:cNvPr>
            <p:cNvSpPr txBox="1"/>
            <p:nvPr/>
          </p:nvSpPr>
          <p:spPr>
            <a:xfrm>
              <a:off x="3184463" y="2212149"/>
              <a:ext cx="4976611" cy="1015663"/>
            </a:xfrm>
            <a:prstGeom prst="rect">
              <a:avLst/>
            </a:prstGeom>
            <a:noFill/>
          </p:spPr>
          <p:txBody>
            <a:bodyPr wrap="square" rtlCol="0">
              <a:spAutoFit/>
            </a:bodyPr>
            <a:lstStyle/>
            <a:p>
              <a:pPr lvl="0"/>
              <a:r>
                <a:rPr lang="en-GB" sz="1800" b="1" dirty="0">
                  <a:ln>
                    <a:solidFill>
                      <a:schemeClr val="bg2">
                        <a:lumMod val="50000"/>
                      </a:schemeClr>
                    </a:solidFill>
                  </a:ln>
                  <a:solidFill>
                    <a:schemeClr val="bg2">
                      <a:lumMod val="50000"/>
                    </a:schemeClr>
                  </a:solidFill>
                  <a:latin typeface="+mj-lt"/>
                </a:rPr>
                <a:t>INTEGRITY</a:t>
              </a:r>
            </a:p>
            <a:p>
              <a:pPr lvl="0"/>
              <a:endParaRPr lang="en-GB" sz="1400" b="1" dirty="0">
                <a:ln>
                  <a:solidFill>
                    <a:schemeClr val="bg2">
                      <a:lumMod val="90000"/>
                    </a:schemeClr>
                  </a:solidFill>
                </a:ln>
                <a:solidFill>
                  <a:schemeClr val="bg2">
                    <a:lumMod val="75000"/>
                  </a:schemeClr>
                </a:solidFill>
                <a:latin typeface="+mj-lt"/>
              </a:endParaRPr>
            </a:p>
            <a:p>
              <a:pPr lvl="0"/>
              <a:r>
                <a:rPr lang="en-US" sz="1400" b="1" i="1" dirty="0"/>
                <a:t>We operate with honesty, accountability, and ethical business practices in every relationship and contract.</a:t>
              </a:r>
              <a:endParaRPr lang="en-ZA" sz="1400" b="1" i="1" dirty="0">
                <a:ln>
                  <a:solidFill>
                    <a:schemeClr val="bg2">
                      <a:lumMod val="90000"/>
                    </a:schemeClr>
                  </a:solidFill>
                </a:ln>
                <a:solidFill>
                  <a:schemeClr val="bg2">
                    <a:lumMod val="75000"/>
                  </a:schemeClr>
                </a:solidFill>
                <a:latin typeface="+mj-lt"/>
              </a:endParaRPr>
            </a:p>
          </p:txBody>
        </p:sp>
        <p:sp>
          <p:nvSpPr>
            <p:cNvPr id="51" name="TextBox 50">
              <a:extLst>
                <a:ext uri="{FF2B5EF4-FFF2-40B4-BE49-F238E27FC236}">
                  <a16:creationId xmlns:a16="http://schemas.microsoft.com/office/drawing/2014/main" id="{0DEB6887-46C5-9FBE-D456-FCC46BA1F99A}"/>
                </a:ext>
              </a:extLst>
            </p:cNvPr>
            <p:cNvSpPr txBox="1"/>
            <p:nvPr/>
          </p:nvSpPr>
          <p:spPr>
            <a:xfrm>
              <a:off x="9110261" y="2178673"/>
              <a:ext cx="4628588" cy="1015663"/>
            </a:xfrm>
            <a:prstGeom prst="rect">
              <a:avLst/>
            </a:prstGeom>
            <a:noFill/>
          </p:spPr>
          <p:txBody>
            <a:bodyPr wrap="square" rtlCol="0">
              <a:spAutoFit/>
            </a:bodyPr>
            <a:lstStyle/>
            <a:p>
              <a:r>
                <a:rPr lang="en-ZA" b="1" dirty="0">
                  <a:ln>
                    <a:solidFill>
                      <a:schemeClr val="bg2">
                        <a:lumMod val="50000"/>
                      </a:schemeClr>
                    </a:solidFill>
                  </a:ln>
                  <a:solidFill>
                    <a:schemeClr val="bg2">
                      <a:lumMod val="50000"/>
                    </a:schemeClr>
                  </a:solidFill>
                  <a:latin typeface="+mj-lt"/>
                </a:rPr>
                <a:t>COMMUNITY EMPOWERMENT</a:t>
              </a:r>
            </a:p>
            <a:p>
              <a:endParaRPr lang="en-ZA" sz="1400" b="1" i="1" dirty="0">
                <a:ln>
                  <a:solidFill>
                    <a:schemeClr val="bg2">
                      <a:lumMod val="90000"/>
                    </a:schemeClr>
                  </a:solidFill>
                </a:ln>
                <a:solidFill>
                  <a:schemeClr val="bg2">
                    <a:lumMod val="75000"/>
                  </a:schemeClr>
                </a:solidFill>
                <a:latin typeface="+mj-lt"/>
              </a:endParaRPr>
            </a:p>
            <a:p>
              <a:r>
                <a:rPr lang="en-US" sz="1400" b="1" i="1" dirty="0"/>
                <a:t>We invest in local talent, create jobs, and uplift communities wherever we operate.</a:t>
              </a:r>
              <a:endParaRPr lang="en-ZA" sz="1400" b="1" i="1" dirty="0">
                <a:ln>
                  <a:solidFill>
                    <a:schemeClr val="bg2">
                      <a:lumMod val="90000"/>
                    </a:schemeClr>
                  </a:solidFill>
                </a:ln>
                <a:solidFill>
                  <a:schemeClr val="bg2">
                    <a:lumMod val="75000"/>
                  </a:schemeClr>
                </a:solidFill>
              </a:endParaRPr>
            </a:p>
          </p:txBody>
        </p:sp>
        <p:sp>
          <p:nvSpPr>
            <p:cNvPr id="52" name="TextBox 51">
              <a:extLst>
                <a:ext uri="{FF2B5EF4-FFF2-40B4-BE49-F238E27FC236}">
                  <a16:creationId xmlns:a16="http://schemas.microsoft.com/office/drawing/2014/main" id="{7A9F304F-698D-7A42-2049-B986BA912F0D}"/>
                </a:ext>
              </a:extLst>
            </p:cNvPr>
            <p:cNvSpPr txBox="1"/>
            <p:nvPr/>
          </p:nvSpPr>
          <p:spPr>
            <a:xfrm>
              <a:off x="3184463" y="4087762"/>
              <a:ext cx="4571641" cy="1354217"/>
            </a:xfrm>
            <a:prstGeom prst="rect">
              <a:avLst/>
            </a:prstGeom>
            <a:noFill/>
          </p:spPr>
          <p:txBody>
            <a:bodyPr wrap="square" rtlCol="0">
              <a:spAutoFit/>
            </a:bodyPr>
            <a:lstStyle/>
            <a:p>
              <a:r>
                <a:rPr lang="en-GB" sz="1800" b="1" dirty="0">
                  <a:ln>
                    <a:solidFill>
                      <a:schemeClr val="bg2">
                        <a:lumMod val="50000"/>
                      </a:schemeClr>
                    </a:solidFill>
                  </a:ln>
                  <a:solidFill>
                    <a:schemeClr val="bg2">
                      <a:lumMod val="50000"/>
                    </a:schemeClr>
                  </a:solidFill>
                  <a:latin typeface="+mj-lt"/>
                </a:rPr>
                <a:t>INNOVATION</a:t>
              </a:r>
            </a:p>
            <a:p>
              <a:endParaRPr lang="en-GB" b="1" dirty="0">
                <a:ln>
                  <a:solidFill>
                    <a:schemeClr val="bg2">
                      <a:lumMod val="90000"/>
                    </a:schemeClr>
                  </a:solidFill>
                </a:ln>
                <a:solidFill>
                  <a:schemeClr val="bg2">
                    <a:lumMod val="75000"/>
                  </a:schemeClr>
                </a:solidFill>
                <a:latin typeface="+mj-lt"/>
              </a:endParaRPr>
            </a:p>
            <a:p>
              <a:r>
                <a:rPr lang="en-US" sz="1400" b="1" i="1" dirty="0"/>
                <a:t>We embrace new ideas, technologies, and smarter methods to stay competitive and efficient in the mining industry.</a:t>
              </a:r>
              <a:endParaRPr lang="en-ZA" sz="1400" b="1" i="1" dirty="0">
                <a:ln>
                  <a:solidFill>
                    <a:schemeClr val="bg2">
                      <a:lumMod val="90000"/>
                    </a:schemeClr>
                  </a:solidFill>
                </a:ln>
                <a:solidFill>
                  <a:schemeClr val="bg2">
                    <a:lumMod val="75000"/>
                  </a:schemeClr>
                </a:solidFill>
                <a:latin typeface="+mj-lt"/>
              </a:endParaRPr>
            </a:p>
            <a:p>
              <a:endParaRPr lang="en-ZA" dirty="0">
                <a:ln>
                  <a:solidFill>
                    <a:schemeClr val="bg2">
                      <a:lumMod val="90000"/>
                    </a:schemeClr>
                  </a:solidFill>
                </a:ln>
                <a:solidFill>
                  <a:schemeClr val="bg2">
                    <a:lumMod val="75000"/>
                  </a:schemeClr>
                </a:solidFill>
              </a:endParaRPr>
            </a:p>
          </p:txBody>
        </p:sp>
      </p:grpSp>
      <p:cxnSp>
        <p:nvCxnSpPr>
          <p:cNvPr id="48" name="Connector: Elbow 47">
            <a:extLst>
              <a:ext uri="{FF2B5EF4-FFF2-40B4-BE49-F238E27FC236}">
                <a16:creationId xmlns:a16="http://schemas.microsoft.com/office/drawing/2014/main" id="{A152841C-A7A1-1A93-5AE3-63376E3FDC2F}"/>
              </a:ext>
            </a:extLst>
          </p:cNvPr>
          <p:cNvCxnSpPr>
            <a:cxnSpLocks/>
          </p:cNvCxnSpPr>
          <p:nvPr/>
        </p:nvCxnSpPr>
        <p:spPr>
          <a:xfrm rot="16200000" flipH="1">
            <a:off x="6209153" y="2429672"/>
            <a:ext cx="2380156" cy="2070753"/>
          </a:xfrm>
          <a:prstGeom prst="bentConnector3">
            <a:avLst>
              <a:gd name="adj1" fmla="val 129940"/>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118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993" y="403201"/>
            <a:ext cx="5183188" cy="1325563"/>
          </a:xfrm>
        </p:spPr>
        <p:txBody>
          <a:bodyPr>
            <a:normAutofit/>
          </a:bodyPr>
          <a:lstStyle/>
          <a:p>
            <a:pPr algn="ctr"/>
            <a:r>
              <a:rPr lang="en-GB" sz="4000" b="1" dirty="0">
                <a:ln>
                  <a:solidFill>
                    <a:schemeClr val="bg2">
                      <a:lumMod val="50000"/>
                    </a:schemeClr>
                  </a:solidFill>
                </a:ln>
                <a:solidFill>
                  <a:schemeClr val="bg2">
                    <a:lumMod val="50000"/>
                  </a:schemeClr>
                </a:solidFill>
              </a:rPr>
              <a:t>GOALS AND OBJECTIVES</a:t>
            </a:r>
            <a:endParaRPr lang="en-ZA" sz="4000" b="1" dirty="0">
              <a:ln>
                <a:solidFill>
                  <a:schemeClr val="bg2">
                    <a:lumMod val="50000"/>
                  </a:schemeClr>
                </a:solidFill>
              </a:ln>
              <a:solidFill>
                <a:schemeClr val="bg2">
                  <a:lumMod val="50000"/>
                </a:schemeClr>
              </a:solidFill>
            </a:endParaRPr>
          </a:p>
        </p:txBody>
      </p:sp>
      <p:sp>
        <p:nvSpPr>
          <p:cNvPr id="23" name="Text Placeholder 22">
            <a:extLst>
              <a:ext uri="{FF2B5EF4-FFF2-40B4-BE49-F238E27FC236}">
                <a16:creationId xmlns:a16="http://schemas.microsoft.com/office/drawing/2014/main" id="{DC87AB61-A2B0-BB6F-C6DB-7E3145FD8B47}"/>
              </a:ext>
            </a:extLst>
          </p:cNvPr>
          <p:cNvSpPr>
            <a:spLocks noGrp="1"/>
          </p:cNvSpPr>
          <p:nvPr>
            <p:ph type="body" idx="1"/>
          </p:nvPr>
        </p:nvSpPr>
        <p:spPr/>
        <p:txBody>
          <a:bodyPr/>
          <a:lstStyle/>
          <a:p>
            <a:r>
              <a:rPr lang="en-US" sz="2400" b="1" dirty="0"/>
              <a:t>Our strategic goals include:</a:t>
            </a:r>
          </a:p>
          <a:p>
            <a:endParaRPr lang="en-ZA" dirty="0"/>
          </a:p>
        </p:txBody>
      </p:sp>
      <p:sp>
        <p:nvSpPr>
          <p:cNvPr id="3" name="Content Placeholder 2"/>
          <p:cNvSpPr>
            <a:spLocks noGrp="1"/>
          </p:cNvSpPr>
          <p:nvPr>
            <p:ph sz="half" idx="2"/>
          </p:nvPr>
        </p:nvSpPr>
        <p:spPr/>
        <p:txBody>
          <a:bodyPr>
            <a:normAutofit/>
          </a:bodyPr>
          <a:lstStyle/>
          <a:p>
            <a:pPr>
              <a:lnSpc>
                <a:spcPct val="150000"/>
              </a:lnSpc>
            </a:pPr>
            <a:r>
              <a:rPr lang="en-US" sz="2200" dirty="0">
                <a:latin typeface="+mj-lt"/>
              </a:rPr>
              <a:t>Attracting new investors while maintaining strong relationships with existing ones.</a:t>
            </a:r>
          </a:p>
          <a:p>
            <a:pPr>
              <a:lnSpc>
                <a:spcPct val="150000"/>
              </a:lnSpc>
            </a:pPr>
            <a:r>
              <a:rPr lang="en-US" sz="2200" dirty="0">
                <a:latin typeface="+mj-lt"/>
              </a:rPr>
              <a:t>Maintaining competitive pricing strategies by avoiding overpricing our services.</a:t>
            </a:r>
            <a:endParaRPr lang="en-ZA" sz="2200" dirty="0">
              <a:latin typeface="+mj-lt"/>
            </a:endParaRPr>
          </a:p>
          <a:p>
            <a:pPr>
              <a:lnSpc>
                <a:spcPct val="150000"/>
              </a:lnSpc>
              <a:buNone/>
            </a:pPr>
            <a:endParaRPr lang="en-GB" sz="2600" dirty="0"/>
          </a:p>
        </p:txBody>
      </p:sp>
      <p:sp>
        <p:nvSpPr>
          <p:cNvPr id="24" name="Text Placeholder 23">
            <a:extLst>
              <a:ext uri="{FF2B5EF4-FFF2-40B4-BE49-F238E27FC236}">
                <a16:creationId xmlns:a16="http://schemas.microsoft.com/office/drawing/2014/main" id="{AD9AED0B-4C72-B253-8684-55ED09656F59}"/>
              </a:ext>
            </a:extLst>
          </p:cNvPr>
          <p:cNvSpPr>
            <a:spLocks noGrp="1"/>
          </p:cNvSpPr>
          <p:nvPr>
            <p:ph type="body" sz="quarter" idx="3"/>
          </p:nvPr>
        </p:nvSpPr>
        <p:spPr/>
        <p:txBody>
          <a:bodyPr/>
          <a:lstStyle/>
          <a:p>
            <a:r>
              <a:rPr lang="en-ZA" dirty="0"/>
              <a:t>  </a:t>
            </a:r>
          </a:p>
        </p:txBody>
      </p:sp>
      <p:sp>
        <p:nvSpPr>
          <p:cNvPr id="25" name="Content Placeholder 24">
            <a:extLst>
              <a:ext uri="{FF2B5EF4-FFF2-40B4-BE49-F238E27FC236}">
                <a16:creationId xmlns:a16="http://schemas.microsoft.com/office/drawing/2014/main" id="{1654FDFC-174A-27CA-5A60-FB0B3FB21A86}"/>
              </a:ext>
            </a:extLst>
          </p:cNvPr>
          <p:cNvSpPr>
            <a:spLocks noGrp="1"/>
          </p:cNvSpPr>
          <p:nvPr>
            <p:ph sz="quarter" idx="4"/>
          </p:nvPr>
        </p:nvSpPr>
        <p:spPr/>
        <p:txBody>
          <a:bodyPr>
            <a:normAutofit/>
          </a:bodyPr>
          <a:lstStyle/>
          <a:p>
            <a:r>
              <a:rPr lang="en-ZA" sz="2200" dirty="0">
                <a:latin typeface="+mj-lt"/>
              </a:rPr>
              <a:t> </a:t>
            </a:r>
            <a:r>
              <a:rPr lang="en-US" sz="2200" dirty="0">
                <a:latin typeface="+mj-lt"/>
              </a:rPr>
              <a:t>Achieving consistent revenue growth through collaborative teamwork.</a:t>
            </a:r>
          </a:p>
          <a:p>
            <a:endParaRPr lang="en-US" sz="2200" dirty="0">
              <a:latin typeface="+mj-lt"/>
            </a:endParaRPr>
          </a:p>
          <a:p>
            <a:pPr marL="0" indent="0">
              <a:buNone/>
            </a:pPr>
            <a:endParaRPr lang="en-US" sz="2200" dirty="0">
              <a:latin typeface="+mj-lt"/>
            </a:endParaRPr>
          </a:p>
          <a:p>
            <a:r>
              <a:rPr lang="en-US" sz="2200" dirty="0">
                <a:latin typeface="+mj-lt"/>
              </a:rPr>
              <a:t> Establishing a safe and secure work environment for our employees.</a:t>
            </a:r>
          </a:p>
          <a:p>
            <a:endParaRPr lang="en-US" sz="2600" dirty="0"/>
          </a:p>
          <a:p>
            <a:pPr marL="0" indent="0">
              <a:buNone/>
            </a:pPr>
            <a:endParaRPr lang="en-ZA" dirty="0"/>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303E925D-6FB3-5FD9-6F6F-B39C349EE837}"/>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0A9B72B6-69C1-6394-93AE-524E22D85B43}"/>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C1282455-3E6B-A7F6-9C39-B33D205FC082}"/>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sp>
        <p:nvSpPr>
          <p:cNvPr id="7" name="Left Brace 6">
            <a:extLst>
              <a:ext uri="{FF2B5EF4-FFF2-40B4-BE49-F238E27FC236}">
                <a16:creationId xmlns:a16="http://schemas.microsoft.com/office/drawing/2014/main" id="{4E0C8F5E-741B-D3F8-17CD-02024BC57EFD}"/>
              </a:ext>
            </a:extLst>
          </p:cNvPr>
          <p:cNvSpPr/>
          <p:nvPr/>
        </p:nvSpPr>
        <p:spPr>
          <a:xfrm>
            <a:off x="5956589" y="2392218"/>
            <a:ext cx="215611" cy="26138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402362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93995"/>
            <a:ext cx="4675909" cy="1325563"/>
          </a:xfrm>
        </p:spPr>
        <p:txBody>
          <a:bodyPr>
            <a:normAutofit/>
          </a:bodyPr>
          <a:lstStyle/>
          <a:p>
            <a:pPr algn="ctr"/>
            <a:r>
              <a:rPr lang="en-GB" sz="4000" b="1" dirty="0">
                <a:ln>
                  <a:solidFill>
                    <a:schemeClr val="bg2">
                      <a:lumMod val="50000"/>
                    </a:schemeClr>
                  </a:solidFill>
                </a:ln>
                <a:solidFill>
                  <a:schemeClr val="bg2">
                    <a:lumMod val="50000"/>
                  </a:schemeClr>
                </a:solidFill>
              </a:rPr>
              <a:t>COMPANY</a:t>
            </a:r>
            <a:r>
              <a:rPr lang="en-GB" sz="4000" dirty="0">
                <a:ln>
                  <a:solidFill>
                    <a:schemeClr val="bg2">
                      <a:lumMod val="50000"/>
                    </a:schemeClr>
                  </a:solidFill>
                </a:ln>
                <a:solidFill>
                  <a:schemeClr val="bg2">
                    <a:lumMod val="50000"/>
                  </a:schemeClr>
                </a:solidFill>
              </a:rPr>
              <a:t> </a:t>
            </a:r>
            <a:r>
              <a:rPr lang="en-GB" sz="4000" b="1" dirty="0">
                <a:ln>
                  <a:solidFill>
                    <a:schemeClr val="bg2">
                      <a:lumMod val="50000"/>
                    </a:schemeClr>
                  </a:solidFill>
                </a:ln>
                <a:solidFill>
                  <a:schemeClr val="bg2">
                    <a:lumMod val="50000"/>
                  </a:schemeClr>
                </a:solidFill>
              </a:rPr>
              <a:t>STRATEGY</a:t>
            </a:r>
            <a:endParaRPr lang="en-ZA" sz="4000" b="1" dirty="0">
              <a:ln>
                <a:solidFill>
                  <a:schemeClr val="bg2">
                    <a:lumMod val="50000"/>
                  </a:schemeClr>
                </a:solidFill>
              </a:ln>
              <a:solidFill>
                <a:schemeClr val="bg2">
                  <a:lumMod val="50000"/>
                </a:schemeClr>
              </a:solidFill>
            </a:endParaRPr>
          </a:p>
        </p:txBody>
      </p:sp>
      <p:sp>
        <p:nvSpPr>
          <p:cNvPr id="3" name="Content Placeholder 2"/>
          <p:cNvSpPr>
            <a:spLocks noGrp="1"/>
          </p:cNvSpPr>
          <p:nvPr>
            <p:ph sz="half" idx="1"/>
          </p:nvPr>
        </p:nvSpPr>
        <p:spPr/>
        <p:txBody>
          <a:bodyPr>
            <a:noAutofit/>
          </a:bodyPr>
          <a:lstStyle/>
          <a:p>
            <a:pPr>
              <a:lnSpc>
                <a:spcPct val="100000"/>
              </a:lnSpc>
            </a:pPr>
            <a:endParaRPr lang="en-US" sz="2200" dirty="0">
              <a:latin typeface="+mj-lt"/>
            </a:endParaRPr>
          </a:p>
          <a:p>
            <a:pPr>
              <a:lnSpc>
                <a:spcPct val="100000"/>
              </a:lnSpc>
            </a:pPr>
            <a:r>
              <a:rPr lang="en-US" sz="2200" dirty="0">
                <a:latin typeface="+mj-lt"/>
              </a:rPr>
              <a:t>Continuously investing in the training and professional development of our staff.</a:t>
            </a:r>
          </a:p>
          <a:p>
            <a:pPr>
              <a:lnSpc>
                <a:spcPct val="100000"/>
              </a:lnSpc>
            </a:pPr>
            <a:endParaRPr lang="en-US" sz="2200" dirty="0">
              <a:latin typeface="+mj-lt"/>
            </a:endParaRPr>
          </a:p>
          <a:p>
            <a:pPr marL="0" indent="0">
              <a:lnSpc>
                <a:spcPct val="100000"/>
              </a:lnSpc>
              <a:buNone/>
            </a:pPr>
            <a:endParaRPr lang="en-US" sz="2200" dirty="0">
              <a:latin typeface="+mj-lt"/>
            </a:endParaRPr>
          </a:p>
          <a:p>
            <a:pPr>
              <a:lnSpc>
                <a:spcPct val="100000"/>
              </a:lnSpc>
            </a:pPr>
            <a:r>
              <a:rPr lang="en-US" sz="2200" dirty="0">
                <a:latin typeface="+mj-lt"/>
              </a:rPr>
              <a:t>We champion a culture of innovation and strategic originality developing tailored solutions that lead rather than follow, ensuring we deliver unmatched value without imitating industry norms.</a:t>
            </a:r>
          </a:p>
        </p:txBody>
      </p:sp>
      <p:sp>
        <p:nvSpPr>
          <p:cNvPr id="7" name="Content Placeholder 6">
            <a:extLst>
              <a:ext uri="{FF2B5EF4-FFF2-40B4-BE49-F238E27FC236}">
                <a16:creationId xmlns:a16="http://schemas.microsoft.com/office/drawing/2014/main" id="{CF19CD44-E73E-BEC1-11D7-2C33C41594E0}"/>
              </a:ext>
            </a:extLst>
          </p:cNvPr>
          <p:cNvSpPr>
            <a:spLocks noGrp="1"/>
          </p:cNvSpPr>
          <p:nvPr>
            <p:ph sz="half" idx="2"/>
          </p:nvPr>
        </p:nvSpPr>
        <p:spPr/>
        <p:txBody>
          <a:bodyPr>
            <a:normAutofit/>
          </a:bodyPr>
          <a:lstStyle/>
          <a:p>
            <a:pPr marL="0" indent="0">
              <a:buNone/>
            </a:pPr>
            <a:r>
              <a:rPr lang="en-US" sz="2200" dirty="0">
                <a:latin typeface="+mj-lt"/>
              </a:rPr>
              <a:t> </a:t>
            </a:r>
          </a:p>
          <a:p>
            <a:r>
              <a:rPr lang="en-US" sz="2200" dirty="0">
                <a:latin typeface="+mj-lt"/>
              </a:rPr>
              <a:t>Prioritizing client feedback and promptly addressing any concerns to consistently elevate the quality of our services.</a:t>
            </a:r>
            <a:endParaRPr lang="en-ZA" sz="2200" dirty="0">
              <a:latin typeface="+mj-lt"/>
            </a:endParaRPr>
          </a:p>
          <a:p>
            <a:endParaRPr lang="en-ZA" sz="2200" dirty="0">
              <a:latin typeface="+mj-lt"/>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0" y="0"/>
            <a:ext cx="2844000" cy="504000"/>
          </a:xfrm>
          <a:prstGeom prst="rect">
            <a:avLst/>
          </a:prstGeom>
        </p:spPr>
      </p:pic>
      <p:grpSp>
        <p:nvGrpSpPr>
          <p:cNvPr id="4" name="Group 3">
            <a:extLst>
              <a:ext uri="{FF2B5EF4-FFF2-40B4-BE49-F238E27FC236}">
                <a16:creationId xmlns:a16="http://schemas.microsoft.com/office/drawing/2014/main" id="{0CC029B3-085D-BF95-1337-C4CA0A0E5066}"/>
              </a:ext>
            </a:extLst>
          </p:cNvPr>
          <p:cNvGrpSpPr/>
          <p:nvPr/>
        </p:nvGrpSpPr>
        <p:grpSpPr>
          <a:xfrm>
            <a:off x="11378601" y="0"/>
            <a:ext cx="720000" cy="504000"/>
            <a:chOff x="10669949" y="-346310"/>
            <a:chExt cx="1367581" cy="1208956"/>
          </a:xfrm>
        </p:grpSpPr>
        <p:sp>
          <p:nvSpPr>
            <p:cNvPr id="5" name="Half Frame 4">
              <a:extLst>
                <a:ext uri="{FF2B5EF4-FFF2-40B4-BE49-F238E27FC236}">
                  <a16:creationId xmlns:a16="http://schemas.microsoft.com/office/drawing/2014/main" id="{5CB8CF20-3413-B3D2-CFB1-6AD0C4D9AEA4}"/>
                </a:ext>
              </a:extLst>
            </p:cNvPr>
            <p:cNvSpPr/>
            <p:nvPr/>
          </p:nvSpPr>
          <p:spPr>
            <a:xfrm rot="13636656">
              <a:off x="11316946" y="-345726"/>
              <a:ext cx="721168" cy="720000"/>
            </a:xfrm>
            <a:prstGeom prst="halfFrame">
              <a:avLst>
                <a:gd name="adj1" fmla="val 21203"/>
                <a:gd name="adj2" fmla="val 19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6" name="Half Frame 5">
              <a:extLst>
                <a:ext uri="{FF2B5EF4-FFF2-40B4-BE49-F238E27FC236}">
                  <a16:creationId xmlns:a16="http://schemas.microsoft.com/office/drawing/2014/main" id="{AA64B6DE-7FE2-06F2-1243-9935452E0B6B}"/>
                </a:ext>
              </a:extLst>
            </p:cNvPr>
            <p:cNvSpPr/>
            <p:nvPr/>
          </p:nvSpPr>
          <p:spPr>
            <a:xfrm rot="2691806">
              <a:off x="10669949" y="142646"/>
              <a:ext cx="720000" cy="720000"/>
            </a:xfrm>
            <a:prstGeom prst="halfFrame">
              <a:avLst>
                <a:gd name="adj1" fmla="val 16651"/>
                <a:gd name="adj2" fmla="val 1939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pic>
        <p:nvPicPr>
          <p:cNvPr id="9" name="Picture 8">
            <a:extLst>
              <a:ext uri="{FF2B5EF4-FFF2-40B4-BE49-F238E27FC236}">
                <a16:creationId xmlns:a16="http://schemas.microsoft.com/office/drawing/2014/main" id="{5D733222-A755-88B9-5D0A-E5A483809941}"/>
              </a:ext>
            </a:extLst>
          </p:cNvPr>
          <p:cNvPicPr>
            <a:picLocks noChangeAspect="1"/>
          </p:cNvPicPr>
          <p:nvPr/>
        </p:nvPicPr>
        <p:blipFill>
          <a:blip r:embed="rId3">
            <a:alphaModFix amt="20000"/>
          </a:blip>
          <a:srcRect b="24691"/>
          <a:stretch/>
        </p:blipFill>
        <p:spPr>
          <a:xfrm>
            <a:off x="4974936" y="3462704"/>
            <a:ext cx="4930264" cy="3395296"/>
          </a:xfrm>
          <a:prstGeom prst="rect">
            <a:avLst/>
          </a:prstGeom>
        </p:spPr>
      </p:pic>
      <p:sp>
        <p:nvSpPr>
          <p:cNvPr id="8" name="Right Brace 7">
            <a:extLst>
              <a:ext uri="{FF2B5EF4-FFF2-40B4-BE49-F238E27FC236}">
                <a16:creationId xmlns:a16="http://schemas.microsoft.com/office/drawing/2014/main" id="{B301A21C-40D1-5F9E-1B20-27B2BED95D80}"/>
              </a:ext>
            </a:extLst>
          </p:cNvPr>
          <p:cNvSpPr/>
          <p:nvPr/>
        </p:nvSpPr>
        <p:spPr>
          <a:xfrm>
            <a:off x="5779655" y="2310613"/>
            <a:ext cx="240145" cy="29556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3377622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TotalTime>
  <Words>524</Words>
  <Application>Microsoft Office PowerPoint</Application>
  <PresentationFormat>Widescreen</PresentationFormat>
  <Paragraphs>115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Bahnschrift SemiBold</vt:lpstr>
      <vt:lpstr>Calibri</vt:lpstr>
      <vt:lpstr>Calibri Light</vt:lpstr>
      <vt:lpstr>Office Theme</vt:lpstr>
      <vt:lpstr>PowerPoint Presentation</vt:lpstr>
      <vt:lpstr>Who we are</vt:lpstr>
      <vt:lpstr>MISSION STATEMENT</vt:lpstr>
      <vt:lpstr>VISION STATEMENT</vt:lpstr>
      <vt:lpstr>OUR SERVICES</vt:lpstr>
      <vt:lpstr>TARGET MARKET</vt:lpstr>
      <vt:lpstr>VALUES</vt:lpstr>
      <vt:lpstr>GOALS AND OBJECTIVES</vt:lpstr>
      <vt:lpstr>COMPANY STRATEGY</vt:lpstr>
      <vt:lpstr>PowerPoint Presentation</vt:lpstr>
      <vt:lpstr>COMPANIES WITH WHOM WE HAVE A STRONG REPUTATION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Wallstreet of mining</dc:title>
  <dc:creator>HP</dc:creator>
  <cp:lastModifiedBy>Thato Botshelo</cp:lastModifiedBy>
  <cp:revision>79</cp:revision>
  <dcterms:created xsi:type="dcterms:W3CDTF">2022-03-06T18:16:40Z</dcterms:created>
  <dcterms:modified xsi:type="dcterms:W3CDTF">2025-08-29T08:16:26Z</dcterms:modified>
</cp:coreProperties>
</file>